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65" r:id="rId2"/>
    <p:sldId id="262" r:id="rId3"/>
    <p:sldId id="256" r:id="rId4"/>
    <p:sldId id="264" r:id="rId5"/>
    <p:sldId id="259" r:id="rId6"/>
    <p:sldId id="258" r:id="rId7"/>
    <p:sldId id="260" r:id="rId8"/>
    <p:sldId id="257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AB7B75-024C-4D52-A464-00ACB72D2C8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4D295D-6EB1-4A99-BBA7-DCE810E00773}">
      <dgm:prSet phldrT="[Text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A STRONG </a:t>
          </a:r>
        </a:p>
        <a:p>
          <a:r>
            <a:rPr lang="en-US" dirty="0" smtClean="0"/>
            <a:t>Topic Sentence</a:t>
          </a:r>
          <a:endParaRPr lang="en-US" dirty="0"/>
        </a:p>
      </dgm:t>
    </dgm:pt>
    <dgm:pt modelId="{FF1903E5-7983-47B4-8A67-C21ED408A65B}" type="parTrans" cxnId="{CF9679C0-20C1-4BE5-84BE-858AEA52E56F}">
      <dgm:prSet/>
      <dgm:spPr/>
      <dgm:t>
        <a:bodyPr/>
        <a:lstStyle/>
        <a:p>
          <a:endParaRPr lang="en-US"/>
        </a:p>
      </dgm:t>
    </dgm:pt>
    <dgm:pt modelId="{90118CDE-74CD-4D9B-AE4E-6B9767528652}" type="sibTrans" cxnId="{CF9679C0-20C1-4BE5-84BE-858AEA52E56F}">
      <dgm:prSet/>
      <dgm:spPr/>
      <dgm:t>
        <a:bodyPr/>
        <a:lstStyle/>
        <a:p>
          <a:endParaRPr lang="en-US"/>
        </a:p>
      </dgm:t>
    </dgm:pt>
    <dgm:pt modelId="{80768E6D-5FEC-4D97-8D5D-5F868A9761F1}">
      <dgm:prSet phldrT="[Text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Uses all 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key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words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dirty="0" smtClean="0"/>
            <a:t>from the prompt</a:t>
          </a:r>
          <a:endParaRPr lang="en-US" dirty="0"/>
        </a:p>
      </dgm:t>
    </dgm:pt>
    <dgm:pt modelId="{6B5B7026-8E37-4C9D-8584-9DD79376E27E}" type="parTrans" cxnId="{88DBA7B8-068B-4579-84E3-AC462A471BE7}">
      <dgm:prSet/>
      <dgm:spPr>
        <a:solidFill>
          <a:schemeClr val="accent1"/>
        </a:solidFill>
        <a:ln w="38100"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CBF82B47-3235-469E-BBDC-F055FCFC2406}" type="sibTrans" cxnId="{88DBA7B8-068B-4579-84E3-AC462A471BE7}">
      <dgm:prSet/>
      <dgm:spPr/>
      <dgm:t>
        <a:bodyPr/>
        <a:lstStyle/>
        <a:p>
          <a:endParaRPr lang="en-US"/>
        </a:p>
      </dgm:t>
    </dgm:pt>
    <dgm:pt modelId="{045463E7-4854-4256-A713-222397D921AA}">
      <dgm:prSet phldrT="[Text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dirty="0" smtClean="0"/>
            <a:t>Begins with the 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who or what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dirty="0" smtClean="0"/>
            <a:t>that is the </a:t>
          </a:r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topic</a:t>
          </a:r>
          <a:r>
            <a:rPr lang="en-US" dirty="0" smtClean="0">
              <a:solidFill>
                <a:schemeClr val="accent2">
                  <a:lumMod val="50000"/>
                </a:schemeClr>
              </a:solidFill>
            </a:rPr>
            <a:t> </a:t>
          </a:r>
          <a:r>
            <a:rPr lang="en-US" dirty="0" smtClean="0"/>
            <a:t>of the paragraph</a:t>
          </a:r>
        </a:p>
      </dgm:t>
    </dgm:pt>
    <dgm:pt modelId="{96BF162C-B386-43FC-9C48-9F635F52732E}" type="parTrans" cxnId="{B389A022-7724-4234-8A08-CAF36721A4CC}">
      <dgm:prSet/>
      <dgm:spPr>
        <a:solidFill>
          <a:schemeClr val="accent1"/>
        </a:solidFill>
        <a:ln w="38100">
          <a:solidFill>
            <a:srgbClr val="00B050"/>
          </a:solidFill>
        </a:ln>
      </dgm:spPr>
      <dgm:t>
        <a:bodyPr/>
        <a:lstStyle/>
        <a:p>
          <a:endParaRPr lang="en-US"/>
        </a:p>
      </dgm:t>
    </dgm:pt>
    <dgm:pt modelId="{5F45D176-6C38-47D4-8322-E4FF7962C1B7}" type="sibTrans" cxnId="{B389A022-7724-4234-8A08-CAF36721A4CC}">
      <dgm:prSet/>
      <dgm:spPr/>
      <dgm:t>
        <a:bodyPr/>
        <a:lstStyle/>
        <a:p>
          <a:endParaRPr lang="en-US"/>
        </a:p>
      </dgm:t>
    </dgm:pt>
    <dgm:pt modelId="{5C862C72-62CD-4A0B-91F5-E58F2789C88F}">
      <dgm:prSet phldrT="[Text]"/>
      <dgm:spPr>
        <a:ln>
          <a:solidFill>
            <a:schemeClr val="accent3">
              <a:lumMod val="50000"/>
            </a:schemeClr>
          </a:solidFill>
        </a:ln>
      </dgm:spPr>
      <dgm:t>
        <a:bodyPr/>
        <a:lstStyle/>
        <a:p>
          <a:r>
            <a:rPr lang="en-US" b="1" dirty="0" smtClean="0">
              <a:solidFill>
                <a:schemeClr val="accent2">
                  <a:lumMod val="50000"/>
                </a:schemeClr>
              </a:solidFill>
            </a:rPr>
            <a:t>Addresses </a:t>
          </a:r>
          <a:r>
            <a:rPr lang="en-US" dirty="0" smtClean="0"/>
            <a:t>the prompt</a:t>
          </a:r>
          <a:endParaRPr lang="en-US" dirty="0"/>
        </a:p>
      </dgm:t>
    </dgm:pt>
    <dgm:pt modelId="{465F4548-D15B-4E36-8CEA-F12F6681BA0F}" type="parTrans" cxnId="{0E659C12-6BDF-42FF-9B9C-9E32702F1F86}">
      <dgm:prSet/>
      <dgm:spPr/>
      <dgm:t>
        <a:bodyPr/>
        <a:lstStyle/>
        <a:p>
          <a:endParaRPr lang="en-US"/>
        </a:p>
      </dgm:t>
    </dgm:pt>
    <dgm:pt modelId="{43D60F5C-1454-471E-A35D-DCA1EC2E9E01}" type="sibTrans" cxnId="{0E659C12-6BDF-42FF-9B9C-9E32702F1F86}">
      <dgm:prSet/>
      <dgm:spPr/>
      <dgm:t>
        <a:bodyPr/>
        <a:lstStyle/>
        <a:p>
          <a:endParaRPr lang="en-US"/>
        </a:p>
      </dgm:t>
    </dgm:pt>
    <dgm:pt modelId="{331216A3-C26E-4966-A665-D717D47FB018}" type="pres">
      <dgm:prSet presAssocID="{E6AB7B75-024C-4D52-A464-00ACB72D2C8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3E55E32-AD63-4475-B558-E1E0390594AB}" type="pres">
      <dgm:prSet presAssocID="{5E4D295D-6EB1-4A99-BBA7-DCE810E00773}" presName="hierRoot1" presStyleCnt="0"/>
      <dgm:spPr/>
    </dgm:pt>
    <dgm:pt modelId="{0776046C-34EB-427B-BE1E-041AEBCA9CCB}" type="pres">
      <dgm:prSet presAssocID="{5E4D295D-6EB1-4A99-BBA7-DCE810E00773}" presName="composite" presStyleCnt="0"/>
      <dgm:spPr/>
    </dgm:pt>
    <dgm:pt modelId="{7FD3473F-EC0B-4BB1-91A3-E9845A3AD102}" type="pres">
      <dgm:prSet presAssocID="{5E4D295D-6EB1-4A99-BBA7-DCE810E00773}" presName="background" presStyleLbl="node0" presStyleIdx="0" presStyleCnt="1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62F745AE-6C14-434F-8598-D4DACC497BBB}" type="pres">
      <dgm:prSet presAssocID="{5E4D295D-6EB1-4A99-BBA7-DCE810E0077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6A2BEF4-C1D7-42E2-AC22-0FEFC2C37E80}" type="pres">
      <dgm:prSet presAssocID="{5E4D295D-6EB1-4A99-BBA7-DCE810E00773}" presName="hierChild2" presStyleCnt="0"/>
      <dgm:spPr/>
    </dgm:pt>
    <dgm:pt modelId="{AE903514-79AE-4EC9-90A3-8CCE77CF71E1}" type="pres">
      <dgm:prSet presAssocID="{96BF162C-B386-43FC-9C48-9F635F52732E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A7A9F46-9707-4E77-8C63-B91226221BC2}" type="pres">
      <dgm:prSet presAssocID="{045463E7-4854-4256-A713-222397D921AA}" presName="hierRoot2" presStyleCnt="0"/>
      <dgm:spPr/>
    </dgm:pt>
    <dgm:pt modelId="{D348683C-10C2-449E-80A5-C3B635276185}" type="pres">
      <dgm:prSet presAssocID="{045463E7-4854-4256-A713-222397D921AA}" presName="composite2" presStyleCnt="0"/>
      <dgm:spPr/>
    </dgm:pt>
    <dgm:pt modelId="{7FEB813B-54CD-475B-B57F-BFDEDAFDCBF5}" type="pres">
      <dgm:prSet presAssocID="{045463E7-4854-4256-A713-222397D921AA}" presName="background2" presStyleLbl="node2" presStyleIdx="0" presStyleCnt="3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69184547-4513-4C8F-B70F-4DD5F6FEAA3E}" type="pres">
      <dgm:prSet presAssocID="{045463E7-4854-4256-A713-222397D921A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43E19-5B70-4328-9AD6-7CBA068A1BF4}" type="pres">
      <dgm:prSet presAssocID="{045463E7-4854-4256-A713-222397D921AA}" presName="hierChild3" presStyleCnt="0"/>
      <dgm:spPr/>
    </dgm:pt>
    <dgm:pt modelId="{746B8E2A-2044-49D8-A626-BE5BE7CE7277}" type="pres">
      <dgm:prSet presAssocID="{465F4548-D15B-4E36-8CEA-F12F6681BA0F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CA49457-A2C8-4767-B49D-54BEBA42D3C9}" type="pres">
      <dgm:prSet presAssocID="{5C862C72-62CD-4A0B-91F5-E58F2789C88F}" presName="hierRoot2" presStyleCnt="0"/>
      <dgm:spPr/>
    </dgm:pt>
    <dgm:pt modelId="{5494BA64-0362-4C20-A4B7-CBD591EAF27E}" type="pres">
      <dgm:prSet presAssocID="{5C862C72-62CD-4A0B-91F5-E58F2789C88F}" presName="composite2" presStyleCnt="0"/>
      <dgm:spPr/>
    </dgm:pt>
    <dgm:pt modelId="{833F6077-9E66-45B8-BBB8-19CE5AD9E0F9}" type="pres">
      <dgm:prSet presAssocID="{5C862C72-62CD-4A0B-91F5-E58F2789C88F}" presName="background2" presStyleLbl="node2" presStyleIdx="1" presStyleCnt="3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385FC530-01E5-4C3E-8072-34658D82FC44}" type="pres">
      <dgm:prSet presAssocID="{5C862C72-62CD-4A0B-91F5-E58F2789C88F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184E8D-1B38-43AE-A394-0AB34FA8B264}" type="pres">
      <dgm:prSet presAssocID="{5C862C72-62CD-4A0B-91F5-E58F2789C88F}" presName="hierChild3" presStyleCnt="0"/>
      <dgm:spPr/>
    </dgm:pt>
    <dgm:pt modelId="{CB7E3AEC-0ED0-4845-85CF-DE738348B846}" type="pres">
      <dgm:prSet presAssocID="{6B5B7026-8E37-4C9D-8584-9DD79376E27E}" presName="Name10" presStyleLbl="parChTrans1D2" presStyleIdx="2" presStyleCnt="3"/>
      <dgm:spPr/>
      <dgm:t>
        <a:bodyPr/>
        <a:lstStyle/>
        <a:p>
          <a:endParaRPr lang="en-US"/>
        </a:p>
      </dgm:t>
    </dgm:pt>
    <dgm:pt modelId="{F7567012-8858-409C-A160-5980EA113BD7}" type="pres">
      <dgm:prSet presAssocID="{80768E6D-5FEC-4D97-8D5D-5F868A9761F1}" presName="hierRoot2" presStyleCnt="0"/>
      <dgm:spPr/>
    </dgm:pt>
    <dgm:pt modelId="{98D78352-91D5-4C19-AF61-4DAE1569A5FE}" type="pres">
      <dgm:prSet presAssocID="{80768E6D-5FEC-4D97-8D5D-5F868A9761F1}" presName="composite2" presStyleCnt="0"/>
      <dgm:spPr/>
    </dgm:pt>
    <dgm:pt modelId="{1EE64132-39F3-4B5B-A65E-796A753B879B}" type="pres">
      <dgm:prSet presAssocID="{80768E6D-5FEC-4D97-8D5D-5F868A9761F1}" presName="background2" presStyleLbl="node2" presStyleIdx="2" presStyleCnt="3"/>
      <dgm:spPr>
        <a:solidFill>
          <a:srgbClr val="00B050"/>
        </a:solidFill>
      </dgm:spPr>
      <dgm:t>
        <a:bodyPr/>
        <a:lstStyle/>
        <a:p>
          <a:endParaRPr lang="en-US"/>
        </a:p>
      </dgm:t>
    </dgm:pt>
    <dgm:pt modelId="{CA99FEE0-53B1-4281-A512-F7933E3F3FE1}" type="pres">
      <dgm:prSet presAssocID="{80768E6D-5FEC-4D97-8D5D-5F868A9761F1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8C541F-9AF6-44EA-BFA2-EAA87E551226}" type="pres">
      <dgm:prSet presAssocID="{80768E6D-5FEC-4D97-8D5D-5F868A9761F1}" presName="hierChild3" presStyleCnt="0"/>
      <dgm:spPr/>
    </dgm:pt>
  </dgm:ptLst>
  <dgm:cxnLst>
    <dgm:cxn modelId="{CF9679C0-20C1-4BE5-84BE-858AEA52E56F}" srcId="{E6AB7B75-024C-4D52-A464-00ACB72D2C85}" destId="{5E4D295D-6EB1-4A99-BBA7-DCE810E00773}" srcOrd="0" destOrd="0" parTransId="{FF1903E5-7983-47B4-8A67-C21ED408A65B}" sibTransId="{90118CDE-74CD-4D9B-AE4E-6B9767528652}"/>
    <dgm:cxn modelId="{88DBA7B8-068B-4579-84E3-AC462A471BE7}" srcId="{5E4D295D-6EB1-4A99-BBA7-DCE810E00773}" destId="{80768E6D-5FEC-4D97-8D5D-5F868A9761F1}" srcOrd="2" destOrd="0" parTransId="{6B5B7026-8E37-4C9D-8584-9DD79376E27E}" sibTransId="{CBF82B47-3235-469E-BBDC-F055FCFC2406}"/>
    <dgm:cxn modelId="{07AFBD70-4DFF-4364-BAD1-76398A2D0BF5}" type="presOf" srcId="{E6AB7B75-024C-4D52-A464-00ACB72D2C85}" destId="{331216A3-C26E-4966-A665-D717D47FB018}" srcOrd="0" destOrd="0" presId="urn:microsoft.com/office/officeart/2005/8/layout/hierarchy1"/>
    <dgm:cxn modelId="{6773A120-AC02-4DD8-9F9D-1FBD644E0172}" type="presOf" srcId="{465F4548-D15B-4E36-8CEA-F12F6681BA0F}" destId="{746B8E2A-2044-49D8-A626-BE5BE7CE7277}" srcOrd="0" destOrd="0" presId="urn:microsoft.com/office/officeart/2005/8/layout/hierarchy1"/>
    <dgm:cxn modelId="{1AF66C50-DD04-4F86-BFFE-FB7C81A8D15B}" type="presOf" srcId="{96BF162C-B386-43FC-9C48-9F635F52732E}" destId="{AE903514-79AE-4EC9-90A3-8CCE77CF71E1}" srcOrd="0" destOrd="0" presId="urn:microsoft.com/office/officeart/2005/8/layout/hierarchy1"/>
    <dgm:cxn modelId="{863A3E52-7125-4C6C-B2BE-A4DF41A68FD6}" type="presOf" srcId="{5E4D295D-6EB1-4A99-BBA7-DCE810E00773}" destId="{62F745AE-6C14-434F-8598-D4DACC497BBB}" srcOrd="0" destOrd="0" presId="urn:microsoft.com/office/officeart/2005/8/layout/hierarchy1"/>
    <dgm:cxn modelId="{03F2183A-B1FC-4DC9-BC60-AD8A5FB0A104}" type="presOf" srcId="{5C862C72-62CD-4A0B-91F5-E58F2789C88F}" destId="{385FC530-01E5-4C3E-8072-34658D82FC44}" srcOrd="0" destOrd="0" presId="urn:microsoft.com/office/officeart/2005/8/layout/hierarchy1"/>
    <dgm:cxn modelId="{E98ECDE2-7A59-428D-9C12-3E8A0C60C000}" type="presOf" srcId="{6B5B7026-8E37-4C9D-8584-9DD79376E27E}" destId="{CB7E3AEC-0ED0-4845-85CF-DE738348B846}" srcOrd="0" destOrd="0" presId="urn:microsoft.com/office/officeart/2005/8/layout/hierarchy1"/>
    <dgm:cxn modelId="{0E659C12-6BDF-42FF-9B9C-9E32702F1F86}" srcId="{5E4D295D-6EB1-4A99-BBA7-DCE810E00773}" destId="{5C862C72-62CD-4A0B-91F5-E58F2789C88F}" srcOrd="1" destOrd="0" parTransId="{465F4548-D15B-4E36-8CEA-F12F6681BA0F}" sibTransId="{43D60F5C-1454-471E-A35D-DCA1EC2E9E01}"/>
    <dgm:cxn modelId="{D5C9FB9A-51FA-40C6-A298-0CD20E67E4E5}" type="presOf" srcId="{045463E7-4854-4256-A713-222397D921AA}" destId="{69184547-4513-4C8F-B70F-4DD5F6FEAA3E}" srcOrd="0" destOrd="0" presId="urn:microsoft.com/office/officeart/2005/8/layout/hierarchy1"/>
    <dgm:cxn modelId="{B389A022-7724-4234-8A08-CAF36721A4CC}" srcId="{5E4D295D-6EB1-4A99-BBA7-DCE810E00773}" destId="{045463E7-4854-4256-A713-222397D921AA}" srcOrd="0" destOrd="0" parTransId="{96BF162C-B386-43FC-9C48-9F635F52732E}" sibTransId="{5F45D176-6C38-47D4-8322-E4FF7962C1B7}"/>
    <dgm:cxn modelId="{C2DDFBDC-70AD-4EC6-89AB-BB308B96D7CF}" type="presOf" srcId="{80768E6D-5FEC-4D97-8D5D-5F868A9761F1}" destId="{CA99FEE0-53B1-4281-A512-F7933E3F3FE1}" srcOrd="0" destOrd="0" presId="urn:microsoft.com/office/officeart/2005/8/layout/hierarchy1"/>
    <dgm:cxn modelId="{9686BF7E-0984-473B-8089-02CA7516CD54}" type="presParOf" srcId="{331216A3-C26E-4966-A665-D717D47FB018}" destId="{23E55E32-AD63-4475-B558-E1E0390594AB}" srcOrd="0" destOrd="0" presId="urn:microsoft.com/office/officeart/2005/8/layout/hierarchy1"/>
    <dgm:cxn modelId="{5FEAF2A5-6F9E-4F23-BC40-CAEAE07FE40F}" type="presParOf" srcId="{23E55E32-AD63-4475-B558-E1E0390594AB}" destId="{0776046C-34EB-427B-BE1E-041AEBCA9CCB}" srcOrd="0" destOrd="0" presId="urn:microsoft.com/office/officeart/2005/8/layout/hierarchy1"/>
    <dgm:cxn modelId="{10D7AA86-6A19-424D-A81F-1CDC6939658A}" type="presParOf" srcId="{0776046C-34EB-427B-BE1E-041AEBCA9CCB}" destId="{7FD3473F-EC0B-4BB1-91A3-E9845A3AD102}" srcOrd="0" destOrd="0" presId="urn:microsoft.com/office/officeart/2005/8/layout/hierarchy1"/>
    <dgm:cxn modelId="{894EB2BE-EC1E-4CE1-A196-C27F1CD7EC31}" type="presParOf" srcId="{0776046C-34EB-427B-BE1E-041AEBCA9CCB}" destId="{62F745AE-6C14-434F-8598-D4DACC497BBB}" srcOrd="1" destOrd="0" presId="urn:microsoft.com/office/officeart/2005/8/layout/hierarchy1"/>
    <dgm:cxn modelId="{87833F82-BE28-4861-B1DF-F3A3B1B5E39A}" type="presParOf" srcId="{23E55E32-AD63-4475-B558-E1E0390594AB}" destId="{D6A2BEF4-C1D7-42E2-AC22-0FEFC2C37E80}" srcOrd="1" destOrd="0" presId="urn:microsoft.com/office/officeart/2005/8/layout/hierarchy1"/>
    <dgm:cxn modelId="{758884F3-1906-4DFD-B414-AC4E2D8A2F57}" type="presParOf" srcId="{D6A2BEF4-C1D7-42E2-AC22-0FEFC2C37E80}" destId="{AE903514-79AE-4EC9-90A3-8CCE77CF71E1}" srcOrd="0" destOrd="0" presId="urn:microsoft.com/office/officeart/2005/8/layout/hierarchy1"/>
    <dgm:cxn modelId="{B497251B-4751-4597-A304-D84E22BC14DB}" type="presParOf" srcId="{D6A2BEF4-C1D7-42E2-AC22-0FEFC2C37E80}" destId="{AA7A9F46-9707-4E77-8C63-B91226221BC2}" srcOrd="1" destOrd="0" presId="urn:microsoft.com/office/officeart/2005/8/layout/hierarchy1"/>
    <dgm:cxn modelId="{F28E1FA5-764D-4DD2-A0E3-A3E877CC5D51}" type="presParOf" srcId="{AA7A9F46-9707-4E77-8C63-B91226221BC2}" destId="{D348683C-10C2-449E-80A5-C3B635276185}" srcOrd="0" destOrd="0" presId="urn:microsoft.com/office/officeart/2005/8/layout/hierarchy1"/>
    <dgm:cxn modelId="{DCBA4AE6-3365-4386-AF4E-B6661E32DCD5}" type="presParOf" srcId="{D348683C-10C2-449E-80A5-C3B635276185}" destId="{7FEB813B-54CD-475B-B57F-BFDEDAFDCBF5}" srcOrd="0" destOrd="0" presId="urn:microsoft.com/office/officeart/2005/8/layout/hierarchy1"/>
    <dgm:cxn modelId="{803B75B0-87F0-4EA1-95A1-8F7369B32546}" type="presParOf" srcId="{D348683C-10C2-449E-80A5-C3B635276185}" destId="{69184547-4513-4C8F-B70F-4DD5F6FEAA3E}" srcOrd="1" destOrd="0" presId="urn:microsoft.com/office/officeart/2005/8/layout/hierarchy1"/>
    <dgm:cxn modelId="{33C484D7-2FC9-46BC-B101-5132E390B100}" type="presParOf" srcId="{AA7A9F46-9707-4E77-8C63-B91226221BC2}" destId="{62C43E19-5B70-4328-9AD6-7CBA068A1BF4}" srcOrd="1" destOrd="0" presId="urn:microsoft.com/office/officeart/2005/8/layout/hierarchy1"/>
    <dgm:cxn modelId="{D23AD0C9-4866-4095-9C9A-3B925C6A623C}" type="presParOf" srcId="{D6A2BEF4-C1D7-42E2-AC22-0FEFC2C37E80}" destId="{746B8E2A-2044-49D8-A626-BE5BE7CE7277}" srcOrd="2" destOrd="0" presId="urn:microsoft.com/office/officeart/2005/8/layout/hierarchy1"/>
    <dgm:cxn modelId="{E05803EA-4191-4541-A11E-2C474958F676}" type="presParOf" srcId="{D6A2BEF4-C1D7-42E2-AC22-0FEFC2C37E80}" destId="{CCA49457-A2C8-4767-B49D-54BEBA42D3C9}" srcOrd="3" destOrd="0" presId="urn:microsoft.com/office/officeart/2005/8/layout/hierarchy1"/>
    <dgm:cxn modelId="{6B14C4C2-61B2-4466-9AE7-5D59721B3CD1}" type="presParOf" srcId="{CCA49457-A2C8-4767-B49D-54BEBA42D3C9}" destId="{5494BA64-0362-4C20-A4B7-CBD591EAF27E}" srcOrd="0" destOrd="0" presId="urn:microsoft.com/office/officeart/2005/8/layout/hierarchy1"/>
    <dgm:cxn modelId="{5733B8A3-CA76-4072-B3D9-971FD7A8F7B9}" type="presParOf" srcId="{5494BA64-0362-4C20-A4B7-CBD591EAF27E}" destId="{833F6077-9E66-45B8-BBB8-19CE5AD9E0F9}" srcOrd="0" destOrd="0" presId="urn:microsoft.com/office/officeart/2005/8/layout/hierarchy1"/>
    <dgm:cxn modelId="{F2CFDA86-6C93-4476-BD2A-AE7DEFED5292}" type="presParOf" srcId="{5494BA64-0362-4C20-A4B7-CBD591EAF27E}" destId="{385FC530-01E5-4C3E-8072-34658D82FC44}" srcOrd="1" destOrd="0" presId="urn:microsoft.com/office/officeart/2005/8/layout/hierarchy1"/>
    <dgm:cxn modelId="{5EB3EDB8-5ED8-4E8F-B855-10EEB44C11CC}" type="presParOf" srcId="{CCA49457-A2C8-4767-B49D-54BEBA42D3C9}" destId="{F7184E8D-1B38-43AE-A394-0AB34FA8B264}" srcOrd="1" destOrd="0" presId="urn:microsoft.com/office/officeart/2005/8/layout/hierarchy1"/>
    <dgm:cxn modelId="{1C544D01-6A05-4BD6-BCF5-C27EF50CB017}" type="presParOf" srcId="{D6A2BEF4-C1D7-42E2-AC22-0FEFC2C37E80}" destId="{CB7E3AEC-0ED0-4845-85CF-DE738348B846}" srcOrd="4" destOrd="0" presId="urn:microsoft.com/office/officeart/2005/8/layout/hierarchy1"/>
    <dgm:cxn modelId="{C7CD8FAB-5067-4F1A-A4DB-8CF58844C953}" type="presParOf" srcId="{D6A2BEF4-C1D7-42E2-AC22-0FEFC2C37E80}" destId="{F7567012-8858-409C-A160-5980EA113BD7}" srcOrd="5" destOrd="0" presId="urn:microsoft.com/office/officeart/2005/8/layout/hierarchy1"/>
    <dgm:cxn modelId="{B90D9B1E-92F5-4396-AF12-6876CC8966CB}" type="presParOf" srcId="{F7567012-8858-409C-A160-5980EA113BD7}" destId="{98D78352-91D5-4C19-AF61-4DAE1569A5FE}" srcOrd="0" destOrd="0" presId="urn:microsoft.com/office/officeart/2005/8/layout/hierarchy1"/>
    <dgm:cxn modelId="{102304E8-F809-452A-8B35-2C241C844E71}" type="presParOf" srcId="{98D78352-91D5-4C19-AF61-4DAE1569A5FE}" destId="{1EE64132-39F3-4B5B-A65E-796A753B879B}" srcOrd="0" destOrd="0" presId="urn:microsoft.com/office/officeart/2005/8/layout/hierarchy1"/>
    <dgm:cxn modelId="{E5C13154-3CEA-494B-A40A-476973AD912D}" type="presParOf" srcId="{98D78352-91D5-4C19-AF61-4DAE1569A5FE}" destId="{CA99FEE0-53B1-4281-A512-F7933E3F3FE1}" srcOrd="1" destOrd="0" presId="urn:microsoft.com/office/officeart/2005/8/layout/hierarchy1"/>
    <dgm:cxn modelId="{B484E3B0-EB35-4BEA-BDD6-875A49B569FC}" type="presParOf" srcId="{F7567012-8858-409C-A160-5980EA113BD7}" destId="{898C541F-9AF6-44EA-BFA2-EAA87E55122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47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6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8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40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6042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3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876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3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152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4283002-1171-4502-99AE-117F5B825599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D7D896E9-D6A3-43E2-918E-2A711D1980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764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Topic Sentences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Topic Sentence </a:t>
            </a:r>
            <a:r>
              <a:rPr lang="en-US" dirty="0" smtClean="0"/>
              <a:t>Pre-Test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6423" y="2367092"/>
            <a:ext cx="10959153" cy="34241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cap="none" dirty="0"/>
              <a:t>Write a TEST paragraph explaining three ways that STOMP behavior affects our school.</a:t>
            </a:r>
          </a:p>
          <a:p>
            <a:pPr marL="0" indent="0" algn="ctr">
              <a:buNone/>
            </a:pPr>
            <a:r>
              <a:rPr lang="en-US" sz="2400" cap="none" dirty="0" smtClean="0"/>
              <a:t>(You only need to write the topic sentence for this paragraph.)</a:t>
            </a:r>
            <a:endParaRPr lang="en-US" sz="2400" cap="none" dirty="0"/>
          </a:p>
        </p:txBody>
      </p:sp>
    </p:spTree>
    <p:extLst>
      <p:ext uri="{BB962C8B-B14F-4D97-AF65-F5344CB8AC3E}">
        <p14:creationId xmlns:p14="http://schemas.microsoft.com/office/powerpoint/2010/main" val="13249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932260486"/>
              </p:ext>
            </p:extLst>
          </p:nvPr>
        </p:nvGraphicFramePr>
        <p:xfrm>
          <a:off x="900752" y="719666"/>
          <a:ext cx="1042689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9237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Topic sentences </a:t>
            </a:r>
            <a:r>
              <a:rPr lang="en-US" dirty="0" smtClean="0"/>
              <a:t>“No-No’s”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9298210"/>
              </p:ext>
            </p:extLst>
          </p:nvPr>
        </p:nvGraphicFramePr>
        <p:xfrm>
          <a:off x="1203325" y="2011363"/>
          <a:ext cx="9783762" cy="2914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254"/>
                <a:gridCol w="3261254"/>
                <a:gridCol w="3261254"/>
              </a:tblGrid>
              <a:tr h="291416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2800" cap="none" dirty="0" smtClean="0">
                          <a:solidFill>
                            <a:schemeClr val="tx1"/>
                          </a:solidFill>
                        </a:rPr>
                        <a:t>I am going to write about…</a:t>
                      </a:r>
                    </a:p>
                  </a:txBody>
                  <a:tcPr marL="86327" marR="86327" anchor="ctr"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dirty="0" smtClean="0">
                          <a:solidFill>
                            <a:schemeClr val="tx1"/>
                          </a:solidFill>
                        </a:rPr>
                        <a:t>There are many ways…</a:t>
                      </a:r>
                    </a:p>
                  </a:txBody>
                  <a:tcPr marL="86327" marR="86327" anchor="ctr">
                    <a:solidFill>
                      <a:schemeClr val="bg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cap="none" dirty="0" smtClean="0">
                          <a:solidFill>
                            <a:schemeClr val="tx1"/>
                          </a:solidFill>
                        </a:rPr>
                        <a:t>This paragraph is about…</a:t>
                      </a:r>
                    </a:p>
                  </a:txBody>
                  <a:tcPr marL="86327" marR="86327" anchor="ctr">
                    <a:solidFill>
                      <a:schemeClr val="bg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 descr="https://upload.wikimedia.org/wikipedia/commons/thumb/3/31/ProhibitionSign2.svg/2000px-ProhibitionSign2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593" y="2011362"/>
            <a:ext cx="2914166" cy="291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s://upload.wikimedia.org/wikipedia/commons/thumb/3/31/ProhibitionSign2.svg/2000px-ProhibitionSign2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7876" y="2011362"/>
            <a:ext cx="2914166" cy="291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s://upload.wikimedia.org/wikipedia/commons/thumb/3/31/ProhibitionSign2.svg/2000px-ProhibitionSign2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7159" y="2011362"/>
            <a:ext cx="2914166" cy="291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1808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cap="none" dirty="0" smtClean="0"/>
              <a:t>Whole Group Practice: </a:t>
            </a:r>
            <a:br>
              <a:rPr lang="en-US" u="sng" cap="none" dirty="0" smtClean="0"/>
            </a:br>
            <a:r>
              <a:rPr lang="en-US" cap="none" dirty="0" smtClean="0"/>
              <a:t>Identify the </a:t>
            </a:r>
            <a:r>
              <a:rPr lang="en-US" b="1" cap="none" dirty="0" smtClean="0">
                <a:solidFill>
                  <a:schemeClr val="accent3">
                    <a:lumMod val="50000"/>
                  </a:schemeClr>
                </a:solidFill>
              </a:rPr>
              <a:t>who or what</a:t>
            </a:r>
            <a:r>
              <a:rPr lang="en-US" b="1" cap="none" dirty="0" smtClean="0">
                <a:solidFill>
                  <a:srgbClr val="00B050"/>
                </a:solidFill>
              </a:rPr>
              <a:t> </a:t>
            </a: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that will be the </a:t>
            </a:r>
            <a:r>
              <a:rPr lang="en-US" b="1" cap="none" dirty="0" smtClean="0">
                <a:solidFill>
                  <a:schemeClr val="accent3">
                    <a:lumMod val="50000"/>
                  </a:schemeClr>
                </a:solidFill>
              </a:rPr>
              <a:t>topic </a:t>
            </a:r>
            <a:r>
              <a:rPr lang="en-US" cap="none" dirty="0" smtClean="0"/>
              <a:t>of the paragraph.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b="1" cap="none" dirty="0" smtClean="0"/>
              <a:t>Prompt</a:t>
            </a:r>
            <a:r>
              <a:rPr lang="en-US" sz="1800" cap="none" dirty="0" smtClean="0"/>
              <a:t>: Write a TEST paragraph about the job of a marine biologist.</a:t>
            </a:r>
          </a:p>
          <a:p>
            <a:r>
              <a:rPr lang="en-US" sz="1800" b="1" cap="none" dirty="0" smtClean="0"/>
              <a:t>Topic Sentence</a:t>
            </a:r>
            <a:r>
              <a:rPr lang="en-US" sz="1800" cap="none" dirty="0" smtClean="0"/>
              <a:t>: A marine biologist studies marine animals.</a:t>
            </a:r>
          </a:p>
          <a:p>
            <a:pPr lvl="1"/>
            <a:r>
              <a:rPr lang="en-US" b="1" u="sng" cap="none" dirty="0" smtClean="0"/>
              <a:t>Who – A marine biologist</a:t>
            </a:r>
          </a:p>
          <a:p>
            <a:pPr lvl="1"/>
            <a:endParaRPr lang="en-US" sz="1800" cap="none" dirty="0" smtClean="0"/>
          </a:p>
          <a:p>
            <a:r>
              <a:rPr lang="en-US" sz="1800" b="1" cap="none" dirty="0" smtClean="0"/>
              <a:t>Prompt</a:t>
            </a:r>
            <a:r>
              <a:rPr lang="en-US" sz="1800" cap="none" dirty="0" smtClean="0"/>
              <a:t>: Write a TEST paragraph describing dolphins.</a:t>
            </a:r>
          </a:p>
          <a:p>
            <a:r>
              <a:rPr lang="en-US" sz="1800" b="1" cap="none" dirty="0" smtClean="0"/>
              <a:t>Topic </a:t>
            </a:r>
            <a:r>
              <a:rPr lang="en-US" sz="1800" b="1" cap="none" dirty="0"/>
              <a:t>Sentence</a:t>
            </a:r>
            <a:r>
              <a:rPr lang="en-US" sz="1800" cap="none" dirty="0"/>
              <a:t>: Dolphins </a:t>
            </a:r>
            <a:r>
              <a:rPr lang="en-US" sz="1800" cap="none" dirty="0" smtClean="0"/>
              <a:t>are very playful.</a:t>
            </a:r>
          </a:p>
          <a:p>
            <a:pPr lvl="1"/>
            <a:r>
              <a:rPr lang="en-US" b="1" u="sng" cap="none" dirty="0" smtClean="0"/>
              <a:t>What – Dolphins</a:t>
            </a:r>
          </a:p>
          <a:p>
            <a:pPr lvl="1"/>
            <a:endParaRPr lang="en-US" u="sng" cap="none" dirty="0"/>
          </a:p>
          <a:p>
            <a:r>
              <a:rPr lang="en-US" sz="1800" b="1" cap="none" dirty="0"/>
              <a:t>Prompt</a:t>
            </a:r>
            <a:r>
              <a:rPr lang="en-US" sz="1800" cap="none" dirty="0" smtClean="0"/>
              <a:t>: Write a TEST paragraph about the greatest predator of the arctic.</a:t>
            </a:r>
          </a:p>
          <a:p>
            <a:r>
              <a:rPr lang="en-US" sz="1800" b="1" cap="none" dirty="0" smtClean="0"/>
              <a:t>Topic </a:t>
            </a:r>
            <a:r>
              <a:rPr lang="en-US" sz="1800" b="1" cap="none" dirty="0"/>
              <a:t>Sentence</a:t>
            </a:r>
            <a:r>
              <a:rPr lang="en-US" sz="1800" cap="none" dirty="0"/>
              <a:t>: </a:t>
            </a:r>
            <a:r>
              <a:rPr lang="en-US" sz="1800" cap="none" dirty="0" smtClean="0"/>
              <a:t>Polar bears are the greatest predator of the arctic.</a:t>
            </a:r>
          </a:p>
          <a:p>
            <a:pPr lvl="1"/>
            <a:r>
              <a:rPr lang="en-US" b="1" u="sng" cap="none" dirty="0" smtClean="0"/>
              <a:t>What – Polar bears</a:t>
            </a:r>
          </a:p>
        </p:txBody>
      </p:sp>
    </p:spTree>
    <p:extLst>
      <p:ext uri="{BB962C8B-B14F-4D97-AF65-F5344CB8AC3E}">
        <p14:creationId xmlns:p14="http://schemas.microsoft.com/office/powerpoint/2010/main" val="1602431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cap="none" dirty="0" smtClean="0"/>
              <a:t>Whole Group </a:t>
            </a:r>
            <a:r>
              <a:rPr lang="en-US" sz="3200" u="sng" cap="none" dirty="0"/>
              <a:t>Practice:</a:t>
            </a:r>
            <a:r>
              <a:rPr lang="en-US" sz="3200" cap="none" dirty="0"/>
              <a:t> </a:t>
            </a:r>
            <a:br>
              <a:rPr lang="en-US" sz="3200" cap="none" dirty="0"/>
            </a:br>
            <a:r>
              <a:rPr lang="en-US" sz="3200" cap="none" dirty="0"/>
              <a:t>Revise each topic sentence to begin with the </a:t>
            </a:r>
            <a:br>
              <a:rPr lang="en-US" sz="3200" cap="none" dirty="0"/>
            </a:br>
            <a:r>
              <a:rPr lang="en-US" sz="3200" b="1" cap="none" dirty="0">
                <a:solidFill>
                  <a:schemeClr val="accent3">
                    <a:lumMod val="50000"/>
                  </a:schemeClr>
                </a:solidFill>
              </a:rPr>
              <a:t>who or what</a:t>
            </a:r>
            <a:r>
              <a:rPr lang="en-US" sz="3200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cap="none" dirty="0"/>
              <a:t>that is the </a:t>
            </a:r>
            <a:r>
              <a:rPr lang="en-US" sz="3200" b="1" cap="none" dirty="0">
                <a:solidFill>
                  <a:schemeClr val="accent3">
                    <a:lumMod val="50000"/>
                  </a:schemeClr>
                </a:solidFill>
              </a:rPr>
              <a:t>topic</a:t>
            </a:r>
            <a:r>
              <a:rPr lang="en-US" sz="3200" cap="none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cap="none" dirty="0"/>
              <a:t>of the paragraph.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214693"/>
            <a:ext cx="10363826" cy="4500005"/>
          </a:xfrm>
        </p:spPr>
        <p:txBody>
          <a:bodyPr>
            <a:noAutofit/>
          </a:bodyPr>
          <a:lstStyle/>
          <a:p>
            <a:r>
              <a:rPr lang="en-US" sz="2200" cap="none" dirty="0"/>
              <a:t>Hello and I am going to write about </a:t>
            </a:r>
            <a:r>
              <a:rPr lang="en-US" sz="2200" cap="none" dirty="0" smtClean="0"/>
              <a:t>where sea urchins live. </a:t>
            </a:r>
            <a:endParaRPr lang="en-US" sz="2200" cap="none" dirty="0"/>
          </a:p>
          <a:p>
            <a:pPr lvl="1"/>
            <a:r>
              <a:rPr lang="en-US" sz="2200" u="sng" cap="none" dirty="0" smtClean="0"/>
              <a:t>Sea </a:t>
            </a:r>
            <a:r>
              <a:rPr lang="en-US" sz="2200" b="1" u="sng" cap="none" dirty="0" smtClean="0"/>
              <a:t>urchins</a:t>
            </a:r>
            <a:r>
              <a:rPr lang="en-US" sz="2200" u="sng" cap="none" dirty="0" smtClean="0"/>
              <a:t> live on the ocean floor.</a:t>
            </a:r>
            <a:endParaRPr lang="en-US" sz="2200" u="sng" cap="none" dirty="0"/>
          </a:p>
          <a:p>
            <a:r>
              <a:rPr lang="en-US" sz="2200" cap="none" dirty="0" smtClean="0"/>
              <a:t>There </a:t>
            </a:r>
            <a:r>
              <a:rPr lang="en-US" sz="2200" cap="none" dirty="0"/>
              <a:t>are </a:t>
            </a:r>
            <a:r>
              <a:rPr lang="en-US" sz="2200" cap="none" dirty="0" smtClean="0"/>
              <a:t>lots of different foods that the giant squid eats.</a:t>
            </a:r>
            <a:endParaRPr lang="en-US" sz="2200" cap="none" dirty="0"/>
          </a:p>
          <a:p>
            <a:pPr lvl="1"/>
            <a:r>
              <a:rPr lang="en-US" sz="2200" b="1" u="sng" cap="none" dirty="0" smtClean="0"/>
              <a:t>The giant squid eats lots of different foods.</a:t>
            </a:r>
            <a:endParaRPr lang="en-US" sz="2200" b="1" cap="none" dirty="0"/>
          </a:p>
          <a:p>
            <a:r>
              <a:rPr lang="en-US" sz="2200" cap="none" dirty="0"/>
              <a:t>I think </a:t>
            </a:r>
            <a:r>
              <a:rPr lang="en-US" sz="2200" cap="none" dirty="0" smtClean="0"/>
              <a:t>the beluga whale is the most interesting whale.</a:t>
            </a:r>
            <a:endParaRPr lang="en-US" sz="2200" cap="none" dirty="0"/>
          </a:p>
          <a:p>
            <a:pPr lvl="1"/>
            <a:r>
              <a:rPr lang="en-US" sz="2200" b="1" u="sng" cap="none" dirty="0" smtClean="0"/>
              <a:t>The beluga whale is the most interesting whale.</a:t>
            </a:r>
            <a:endParaRPr lang="en-US" sz="2200" b="1" cap="none" dirty="0"/>
          </a:p>
          <a:p>
            <a:r>
              <a:rPr lang="en-US" sz="2200" cap="none" dirty="0"/>
              <a:t>These are </a:t>
            </a:r>
            <a:r>
              <a:rPr lang="en-US" sz="2200" cap="none" dirty="0" smtClean="0"/>
              <a:t>the reasons people must care for the ocean. </a:t>
            </a:r>
            <a:endParaRPr lang="en-US" sz="2200" cap="none" dirty="0"/>
          </a:p>
          <a:p>
            <a:pPr lvl="1"/>
            <a:r>
              <a:rPr lang="en-US" sz="2200" b="1" u="sng" cap="none" dirty="0" smtClean="0"/>
              <a:t>People must care for the ocean for many reasons.</a:t>
            </a:r>
          </a:p>
        </p:txBody>
      </p:sp>
    </p:spTree>
    <p:extLst>
      <p:ext uri="{BB962C8B-B14F-4D97-AF65-F5344CB8AC3E}">
        <p14:creationId xmlns:p14="http://schemas.microsoft.com/office/powerpoint/2010/main" val="1851388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cap="none" dirty="0" smtClean="0"/>
              <a:t>Small Group Practice:</a:t>
            </a:r>
            <a:r>
              <a:rPr lang="en-US" sz="3200" cap="none" dirty="0" smtClean="0"/>
              <a:t> </a:t>
            </a:r>
            <a:br>
              <a:rPr lang="en-US" sz="3200" cap="none" dirty="0" smtClean="0"/>
            </a:br>
            <a:r>
              <a:rPr lang="en-US" sz="3200" cap="none" dirty="0" smtClean="0"/>
              <a:t>Revise each topic sentence to begin with the </a:t>
            </a:r>
            <a:br>
              <a:rPr lang="en-US" sz="3200" cap="none" dirty="0" smtClean="0"/>
            </a:br>
            <a:r>
              <a:rPr lang="en-US" sz="3200" b="1" cap="none" dirty="0" smtClean="0">
                <a:solidFill>
                  <a:schemeClr val="accent3">
                    <a:lumMod val="50000"/>
                  </a:schemeClr>
                </a:solidFill>
              </a:rPr>
              <a:t>who or what</a:t>
            </a:r>
            <a:r>
              <a:rPr lang="en-US" sz="3200" cap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cap="none" dirty="0" smtClean="0"/>
              <a:t>that is the </a:t>
            </a:r>
            <a:r>
              <a:rPr lang="en-US" sz="3200" b="1" cap="none" dirty="0" smtClean="0">
                <a:solidFill>
                  <a:schemeClr val="accent3">
                    <a:lumMod val="50000"/>
                  </a:schemeClr>
                </a:solidFill>
              </a:rPr>
              <a:t>topic</a:t>
            </a:r>
            <a:r>
              <a:rPr lang="en-US" sz="3200" cap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cap="none" dirty="0" smtClean="0"/>
              <a:t>of the paragraph.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3899" y="2367092"/>
            <a:ext cx="5705901" cy="4211129"/>
          </a:xfrm>
        </p:spPr>
        <p:txBody>
          <a:bodyPr>
            <a:normAutofit/>
          </a:bodyPr>
          <a:lstStyle/>
          <a:p>
            <a:r>
              <a:rPr lang="en-US" sz="2200" cap="none" dirty="0" smtClean="0"/>
              <a:t>There are ways that fishermen can help protect marine life.</a:t>
            </a:r>
          </a:p>
          <a:p>
            <a:pPr lvl="1"/>
            <a:r>
              <a:rPr lang="en-US" sz="2200" b="1" u="sng" cap="none" dirty="0" smtClean="0"/>
              <a:t>Fishermen can take steps to help protect marine life.</a:t>
            </a:r>
            <a:endParaRPr lang="en-US" sz="2200" b="1" cap="none" dirty="0" smtClean="0"/>
          </a:p>
          <a:p>
            <a:r>
              <a:rPr lang="en-US" sz="2200" cap="none" dirty="0" smtClean="0"/>
              <a:t>I think sharks are ferocious predators.</a:t>
            </a:r>
          </a:p>
          <a:p>
            <a:pPr lvl="1"/>
            <a:r>
              <a:rPr lang="en-US" sz="2200" b="1" u="sng" cap="none" dirty="0" smtClean="0"/>
              <a:t>Sharks are ferocious predators.</a:t>
            </a:r>
            <a:endParaRPr lang="en-US" sz="2200" b="1" cap="none" dirty="0" smtClean="0"/>
          </a:p>
          <a:p>
            <a:r>
              <a:rPr lang="en-US" sz="2200" cap="none" dirty="0"/>
              <a:t>These are behaviors of a sea anemone. </a:t>
            </a:r>
          </a:p>
          <a:p>
            <a:pPr lvl="1"/>
            <a:r>
              <a:rPr lang="en-US" sz="2200" b="1" u="sng" cap="none" dirty="0"/>
              <a:t>The sea anemone does not have many different behaviors</a:t>
            </a:r>
            <a:r>
              <a:rPr lang="en-US" sz="2200" b="1" u="sng" cap="none" dirty="0" smtClean="0"/>
              <a:t>.</a:t>
            </a:r>
            <a:endParaRPr lang="en-US" sz="2200" b="1" u="sng" cap="non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67092"/>
            <a:ext cx="5742296" cy="4211129"/>
          </a:xfrm>
        </p:spPr>
        <p:txBody>
          <a:bodyPr>
            <a:noAutofit/>
          </a:bodyPr>
          <a:lstStyle/>
          <a:p>
            <a:r>
              <a:rPr lang="en-US" sz="2200" cap="none" dirty="0"/>
              <a:t>There are many habitats in the ocean. </a:t>
            </a:r>
          </a:p>
          <a:p>
            <a:pPr lvl="1"/>
            <a:r>
              <a:rPr lang="en-US" sz="2200" b="1" u="sng" cap="none" dirty="0"/>
              <a:t>The ocean has many habitats</a:t>
            </a:r>
            <a:r>
              <a:rPr lang="en-US" sz="2200" b="1" u="sng" cap="none" dirty="0" smtClean="0"/>
              <a:t>.</a:t>
            </a:r>
            <a:endParaRPr lang="en-US" sz="2200" b="1" cap="none" dirty="0"/>
          </a:p>
          <a:p>
            <a:r>
              <a:rPr lang="en-US" sz="2200" cap="none" dirty="0"/>
              <a:t>I think clownfish are amazing creatures.</a:t>
            </a:r>
          </a:p>
          <a:p>
            <a:pPr lvl="1"/>
            <a:r>
              <a:rPr lang="en-US" sz="2200" b="1" u="sng" cap="none" dirty="0"/>
              <a:t>Clownfish are amazing creatures</a:t>
            </a:r>
            <a:r>
              <a:rPr lang="en-US" sz="2200" b="1" u="sng" cap="none" dirty="0" smtClean="0"/>
              <a:t>.</a:t>
            </a:r>
          </a:p>
          <a:p>
            <a:r>
              <a:rPr lang="en-US" sz="2200" cap="none" dirty="0" smtClean="0"/>
              <a:t>At </a:t>
            </a:r>
            <a:r>
              <a:rPr lang="en-US" sz="2200" cap="none" dirty="0"/>
              <a:t>certain times of day people are more likely to see marine life.</a:t>
            </a:r>
          </a:p>
          <a:p>
            <a:pPr lvl="1"/>
            <a:r>
              <a:rPr lang="en-US" sz="2200" b="1" u="sng" cap="none" dirty="0"/>
              <a:t>Marine life is easiest to see early in the morning. </a:t>
            </a:r>
          </a:p>
          <a:p>
            <a:pPr lvl="1"/>
            <a:endParaRPr lang="en-US" sz="2200" cap="none" dirty="0"/>
          </a:p>
        </p:txBody>
      </p:sp>
    </p:spTree>
    <p:extLst>
      <p:ext uri="{BB962C8B-B14F-4D97-AF65-F5344CB8AC3E}">
        <p14:creationId xmlns:p14="http://schemas.microsoft.com/office/powerpoint/2010/main" val="91247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u="sng" cap="none" dirty="0" smtClean="0"/>
              <a:t>Practice Test:</a:t>
            </a:r>
            <a:br>
              <a:rPr lang="en-US" sz="3200" u="sng" cap="none" dirty="0" smtClean="0"/>
            </a:br>
            <a:r>
              <a:rPr lang="en-US" sz="3200" cap="none" dirty="0" smtClean="0"/>
              <a:t>Write a topic sentence for each prompt. </a:t>
            </a:r>
            <a:br>
              <a:rPr lang="en-US" sz="3200" cap="none" dirty="0" smtClean="0"/>
            </a:br>
            <a:r>
              <a:rPr lang="en-US" sz="3200" i="1" cap="none" dirty="0" smtClean="0"/>
              <a:t>Remember</a:t>
            </a:r>
            <a:r>
              <a:rPr lang="en-US" sz="3200" cap="none" dirty="0" smtClean="0"/>
              <a:t> to begin with the </a:t>
            </a:r>
            <a:r>
              <a:rPr lang="en-US" sz="3200" b="1" cap="none" dirty="0" smtClean="0">
                <a:solidFill>
                  <a:schemeClr val="accent3">
                    <a:lumMod val="50000"/>
                  </a:schemeClr>
                </a:solidFill>
              </a:rPr>
              <a:t>who or what</a:t>
            </a:r>
            <a:r>
              <a:rPr lang="en-US" sz="3200" cap="none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cap="none" dirty="0" smtClean="0"/>
              <a:t>that is the </a:t>
            </a:r>
            <a:r>
              <a:rPr lang="en-US" sz="3200" b="1" cap="none" dirty="0" smtClean="0">
                <a:solidFill>
                  <a:schemeClr val="accent3">
                    <a:lumMod val="50000"/>
                  </a:schemeClr>
                </a:solidFill>
              </a:rPr>
              <a:t>topic</a:t>
            </a:r>
            <a:r>
              <a:rPr lang="en-US" sz="3200" cap="none" dirty="0" smtClean="0"/>
              <a:t>.</a:t>
            </a:r>
            <a:endParaRPr lang="en-US" sz="32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2367091"/>
            <a:ext cx="10363826" cy="429301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cap="none" dirty="0" smtClean="0"/>
              <a:t>Write a TEST paragraph that explains why protecting the oceans is important.</a:t>
            </a:r>
          </a:p>
          <a:p>
            <a:pPr lvl="1"/>
            <a:r>
              <a:rPr lang="en-US" sz="2400" cap="none" dirty="0" smtClean="0"/>
              <a:t>Protecting the oceans is important for many reasons.</a:t>
            </a:r>
          </a:p>
          <a:p>
            <a:pPr marL="457200" indent="-457200">
              <a:buFont typeface="+mj-lt"/>
              <a:buAutoNum type="arabicPeriod"/>
            </a:pPr>
            <a:endParaRPr lang="en-US" sz="2400" cap="none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cap="none" dirty="0" smtClean="0"/>
              <a:t>Write a TEST paragraph that describes three features of the coral reef habitat.</a:t>
            </a:r>
          </a:p>
          <a:p>
            <a:pPr lvl="1"/>
            <a:r>
              <a:rPr lang="en-US" sz="2400" cap="none" dirty="0" smtClean="0"/>
              <a:t>The habitat of the coral reef has three features.</a:t>
            </a:r>
          </a:p>
          <a:p>
            <a:pPr marL="457200" indent="-457200">
              <a:buFont typeface="+mj-lt"/>
              <a:buAutoNum type="arabicPeriod"/>
            </a:pPr>
            <a:endParaRPr lang="en-US" sz="2400" cap="none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cap="none" dirty="0" smtClean="0"/>
              <a:t>Write a TEST paragraph explains two ways that pollution affects the ocean.</a:t>
            </a:r>
            <a:endParaRPr lang="en-US" sz="2400" cap="none" dirty="0"/>
          </a:p>
          <a:p>
            <a:pPr lvl="1"/>
            <a:r>
              <a:rPr lang="en-US" sz="2400" cap="none" dirty="0" smtClean="0"/>
              <a:t>Pollution affects the ocean in two ways.</a:t>
            </a:r>
          </a:p>
        </p:txBody>
      </p:sp>
    </p:spTree>
    <p:extLst>
      <p:ext uri="{BB962C8B-B14F-4D97-AF65-F5344CB8AC3E}">
        <p14:creationId xmlns:p14="http://schemas.microsoft.com/office/powerpoint/2010/main" val="3481167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Topic Sentence </a:t>
            </a:r>
            <a:r>
              <a:rPr lang="en-US" dirty="0" smtClean="0"/>
              <a:t>Pre-Test</a:t>
            </a:r>
            <a:br>
              <a:rPr lang="en-US" dirty="0" smtClean="0"/>
            </a:br>
            <a:r>
              <a:rPr lang="en-US" sz="2400" dirty="0" smtClean="0"/>
              <a:t>Prompt: </a:t>
            </a:r>
            <a:r>
              <a:rPr lang="en-US" sz="2400" cap="none" dirty="0"/>
              <a:t>Write a TEST paragraph explaining three ways that STOMP behavior affects our school</a:t>
            </a:r>
            <a:r>
              <a:rPr lang="en-US" sz="2400" cap="none" dirty="0" smtClean="0"/>
              <a:t>.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1705" y="3994391"/>
            <a:ext cx="10073952" cy="743094"/>
          </a:xfrm>
        </p:spPr>
        <p:txBody>
          <a:bodyPr/>
          <a:lstStyle/>
          <a:p>
            <a:r>
              <a:rPr lang="en-US" dirty="0" smtClean="0"/>
              <a:t>Directions: Categorize the following topic sentences.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201705" y="4737485"/>
            <a:ext cx="6029523" cy="1999491"/>
          </a:xfrm>
        </p:spPr>
        <p:txBody>
          <a:bodyPr>
            <a:normAutofit/>
          </a:bodyPr>
          <a:lstStyle/>
          <a:p>
            <a:pPr lvl="0"/>
            <a:r>
              <a:rPr lang="en-US" sz="2000" dirty="0"/>
              <a:t>STOMP behavior affects our school in three ways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Advanced – This sentence begins with what, addresses the prompt, and uses the key words.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lang="en-US" sz="2000" dirty="0"/>
              <a:t>I love my school</a:t>
            </a:r>
            <a:r>
              <a:rPr lang="en-US" sz="2000" dirty="0" smtClean="0"/>
              <a:t>.</a:t>
            </a:r>
          </a:p>
          <a:p>
            <a:pPr lvl="1"/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Unsatisfactory – This sentence does not address the prompt.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0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231228" y="4737485"/>
            <a:ext cx="5817337" cy="1999491"/>
          </a:xfrm>
        </p:spPr>
        <p:txBody>
          <a:bodyPr>
            <a:normAutofit fontScale="92500" lnSpcReduction="10000"/>
          </a:bodyPr>
          <a:lstStyle/>
          <a:p>
            <a:pPr marL="28575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2000" dirty="0"/>
              <a:t>STOMP behavior affects our school</a:t>
            </a:r>
            <a:r>
              <a:rPr lang="en-US" sz="2000" dirty="0" smtClean="0"/>
              <a:t>.</a:t>
            </a:r>
          </a:p>
          <a:p>
            <a:pPr marL="5143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US" sz="18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Proficient – This sentence doesn’t use all of the prompt key words.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marR="0" lvl="0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There are many ways that STOMP behavior helps my school</a:t>
            </a:r>
            <a:r>
              <a:rPr lang="en-US" sz="2000" dirty="0" smtClean="0"/>
              <a:t>.</a:t>
            </a:r>
          </a:p>
          <a:p>
            <a:pPr marL="51435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Partially Proficient – This sentence does not begin with who or what.</a:t>
            </a:r>
            <a:endParaRPr lang="en-US" sz="18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95623"/>
              </p:ext>
            </p:extLst>
          </p:nvPr>
        </p:nvGraphicFramePr>
        <p:xfrm>
          <a:off x="201706" y="1913435"/>
          <a:ext cx="11846859" cy="1960457"/>
        </p:xfrm>
        <a:graphic>
          <a:graphicData uri="http://schemas.openxmlformats.org/drawingml/2006/table">
            <a:tbl>
              <a:tblPr firstRow="1" firstCol="1" bandRow="1">
                <a:tableStyleId>{0505E3EF-67EA-436B-97B2-0124C06EBD24}</a:tableStyleId>
              </a:tblPr>
              <a:tblGrid>
                <a:gridCol w="4249270"/>
                <a:gridCol w="3052483"/>
                <a:gridCol w="1582933"/>
                <a:gridCol w="2962173"/>
              </a:tblGrid>
              <a:tr h="49215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Advanced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 dirty="0">
                          <a:effectLst/>
                        </a:rPr>
                        <a:t>Proficient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Partially Proficient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u="sng">
                          <a:effectLst/>
                        </a:rPr>
                        <a:t>Unsatisfactory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38648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800" b="0" dirty="0" smtClean="0">
                          <a:effectLst/>
                        </a:rPr>
                        <a:t>Begins with the who or what that is the topic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 smtClean="0">
                          <a:effectLst/>
                        </a:rPr>
                        <a:t>Directly addresses the prompt</a:t>
                      </a:r>
                      <a:endParaRPr lang="en-US" sz="1800" b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b="0" dirty="0" smtClean="0">
                          <a:effectLst/>
                        </a:rPr>
                        <a:t>Uses </a:t>
                      </a:r>
                      <a:r>
                        <a:rPr lang="en-US" sz="1800" b="0" dirty="0">
                          <a:effectLst/>
                        </a:rPr>
                        <a:t>all of the prompt key words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Begins with the who or what that is the topic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 smtClean="0">
                          <a:effectLst/>
                        </a:rPr>
                        <a:t>Directly addresses the prompt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Directly </a:t>
                      </a:r>
                      <a:r>
                        <a:rPr lang="en-US" sz="1800" dirty="0" smtClean="0">
                          <a:effectLst/>
                        </a:rPr>
                        <a:t>addresses the </a:t>
                      </a:r>
                      <a:r>
                        <a:rPr lang="en-US" sz="1800" dirty="0">
                          <a:effectLst/>
                        </a:rPr>
                        <a:t>prompt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800" dirty="0">
                          <a:effectLst/>
                        </a:rPr>
                        <a:t>Does not </a:t>
                      </a:r>
                      <a:r>
                        <a:rPr lang="en-US" sz="1800" dirty="0" smtClean="0">
                          <a:effectLst/>
                        </a:rPr>
                        <a:t>address the prompt </a:t>
                      </a:r>
                      <a:r>
                        <a:rPr lang="en-US" sz="1800" dirty="0">
                          <a:effectLst/>
                        </a:rPr>
                        <a:t>OR Does not have a topic sentence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7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601</TotalTime>
  <Words>580</Words>
  <Application>Microsoft Office PowerPoint</Application>
  <PresentationFormat>Widescreen</PresentationFormat>
  <Paragraphs>77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Corbel</vt:lpstr>
      <vt:lpstr>Symbol</vt:lpstr>
      <vt:lpstr>Times New Roman</vt:lpstr>
      <vt:lpstr>Wingdings</vt:lpstr>
      <vt:lpstr>Banded</vt:lpstr>
      <vt:lpstr>Topic Sentences</vt:lpstr>
      <vt:lpstr>Topic Sentence Pre-Test</vt:lpstr>
      <vt:lpstr>PowerPoint Presentation</vt:lpstr>
      <vt:lpstr>Topic sentences “No-No’s”</vt:lpstr>
      <vt:lpstr>Whole Group Practice:  Identify the who or what  that will be the topic of the paragraph.</vt:lpstr>
      <vt:lpstr>Whole Group Practice:  Revise each topic sentence to begin with the  who or what that is the topic of the paragraph.</vt:lpstr>
      <vt:lpstr>Small Group Practice:  Revise each topic sentence to begin with the  who or what that is the topic of the paragraph.</vt:lpstr>
      <vt:lpstr>Practice Test: Write a topic sentence for each prompt.  Remember to begin with the who or what that is the topic.</vt:lpstr>
      <vt:lpstr>Topic Sentence Pre-Test Prompt: Write a TEST paragraph explaining three ways that STOMP behavior affects our school.</vt:lpstr>
    </vt:vector>
  </TitlesOfParts>
  <Company>Platte Valley School Districet RE7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Joy Casey</dc:creator>
  <cp:lastModifiedBy>Andrea Moffatt</cp:lastModifiedBy>
  <cp:revision>29</cp:revision>
  <dcterms:created xsi:type="dcterms:W3CDTF">2015-09-22T20:20:47Z</dcterms:created>
  <dcterms:modified xsi:type="dcterms:W3CDTF">2015-10-26T21:32:22Z</dcterms:modified>
</cp:coreProperties>
</file>