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1"/>
  </p:notesMasterIdLst>
  <p:sldIdLst>
    <p:sldId id="300" r:id="rId2"/>
    <p:sldId id="258" r:id="rId3"/>
    <p:sldId id="264" r:id="rId4"/>
    <p:sldId id="265" r:id="rId5"/>
    <p:sldId id="266" r:id="rId6"/>
    <p:sldId id="267" r:id="rId7"/>
    <p:sldId id="268" r:id="rId8"/>
    <p:sldId id="272" r:id="rId9"/>
    <p:sldId id="276" r:id="rId10"/>
    <p:sldId id="280" r:id="rId11"/>
    <p:sldId id="284" r:id="rId12"/>
    <p:sldId id="269" r:id="rId13"/>
    <p:sldId id="274" r:id="rId14"/>
    <p:sldId id="277" r:id="rId15"/>
    <p:sldId id="281" r:id="rId16"/>
    <p:sldId id="285" r:id="rId17"/>
    <p:sldId id="270" r:id="rId18"/>
    <p:sldId id="273" r:id="rId19"/>
    <p:sldId id="278" r:id="rId20"/>
    <p:sldId id="282" r:id="rId21"/>
    <p:sldId id="286" r:id="rId22"/>
    <p:sldId id="271" r:id="rId23"/>
    <p:sldId id="275" r:id="rId24"/>
    <p:sldId id="279" r:id="rId25"/>
    <p:sldId id="283" r:id="rId26"/>
    <p:sldId id="287" r:id="rId27"/>
    <p:sldId id="289" r:id="rId28"/>
    <p:sldId id="294" r:id="rId29"/>
    <p:sldId id="295" r:id="rId3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KG Lego House" panose="020B0604020202020204" charset="0"/>
      <p:regular r:id="rId36"/>
    </p:embeddedFont>
    <p:embeddedFont>
      <p:font typeface="HelloGeorgeI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oupBold" panose="020B0604020202020204"/>
      <p:regular r:id="rId42"/>
    </p:embeddedFont>
    <p:embeddedFont>
      <p:font typeface="HelloEtchASketch" panose="020B0604020202020204" charset="0"/>
      <p:regular r:id="rId43"/>
    </p:embeddedFont>
    <p:embeddedFont>
      <p:font typeface="KG Primary Penmanship" panose="020B0604020202020204" charset="0"/>
      <p:regular r:id="rId44"/>
    </p:embeddedFont>
    <p:embeddedFont>
      <p:font typeface="HelloMissThang" panose="020B0604020202020204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lide" id="{F67FAB33-63D7-4228-80E5-C9ACD2717558}">
          <p14:sldIdLst>
            <p14:sldId id="300"/>
          </p14:sldIdLst>
        </p14:section>
        <p14:section name="MainBoard" id="{36494344-1441-41C7-AEEE-9A59FDC41E09}">
          <p14:sldIdLst/>
        </p14:section>
        <p14:section name="Cat1-Q100" id="{486ADF8D-1869-4A05-B6B2-621F34936C25}">
          <p14:sldIdLst>
            <p14:sldId id="258"/>
          </p14:sldIdLst>
        </p14:section>
        <p14:section name="Cat1-Q200" id="{4166B445-303B-4E19-BD16-EBA85D010177}">
          <p14:sldIdLst>
            <p14:sldId id="264"/>
          </p14:sldIdLst>
        </p14:section>
        <p14:section name="Cat1-Q300" id="{5A9C0BDF-E0C9-49A2-85E5-34DA94E520EF}">
          <p14:sldIdLst>
            <p14:sldId id="265"/>
          </p14:sldIdLst>
        </p14:section>
        <p14:section name="Cat1-Q400" id="{2272D46F-C7C3-4037-A2B2-A94C5F150CD6}">
          <p14:sldIdLst>
            <p14:sldId id="266"/>
          </p14:sldIdLst>
        </p14:section>
        <p14:section name="Cat1-Q500" id="{8A77EBCC-0489-48FC-8D82-A41670B35987}">
          <p14:sldIdLst>
            <p14:sldId id="267"/>
          </p14:sldIdLst>
        </p14:section>
        <p14:section name="Cat2-Q100" id="{D192F98D-BE34-4839-BFC8-8D8A2F3AF739}">
          <p14:sldIdLst>
            <p14:sldId id="268"/>
          </p14:sldIdLst>
        </p14:section>
        <p14:section name="Cat2-Q200" id="{D0904D5D-8309-4C73-AD45-5197316CD693}">
          <p14:sldIdLst>
            <p14:sldId id="272"/>
          </p14:sldIdLst>
        </p14:section>
        <p14:section name="Cat2-Q300" id="{CB6A775A-F272-4C1F-9F09-F90F7612FD0F}">
          <p14:sldIdLst>
            <p14:sldId id="276"/>
          </p14:sldIdLst>
        </p14:section>
        <p14:section name="Cat2-Q400" id="{4CAB58B9-9879-4410-92D5-31230A4EB554}">
          <p14:sldIdLst>
            <p14:sldId id="280"/>
          </p14:sldIdLst>
        </p14:section>
        <p14:section name="Cat2-Q500" id="{A601D932-6385-4E6C-B2E0-5919DF9429F0}">
          <p14:sldIdLst>
            <p14:sldId id="284"/>
          </p14:sldIdLst>
        </p14:section>
        <p14:section name="Cat3-Q100" id="{C87D37BB-B0FD-4C6C-A76B-F623DD180782}">
          <p14:sldIdLst>
            <p14:sldId id="269"/>
          </p14:sldIdLst>
        </p14:section>
        <p14:section name="Cat3-Q200" id="{2ACF5E34-263A-437A-BCAD-DCA759B4836C}">
          <p14:sldIdLst>
            <p14:sldId id="274"/>
          </p14:sldIdLst>
        </p14:section>
        <p14:section name="Cat3-Q300" id="{6D6A4150-4058-4BED-B658-8E5873449D46}">
          <p14:sldIdLst>
            <p14:sldId id="277"/>
          </p14:sldIdLst>
        </p14:section>
        <p14:section name="Cat3-Q400" id="{71356855-723A-43D5-BD69-8F10D7367F19}">
          <p14:sldIdLst>
            <p14:sldId id="281"/>
          </p14:sldIdLst>
        </p14:section>
        <p14:section name="Cat3-Q500" id="{4EB94830-4657-46E4-9104-A64323CD6C52}">
          <p14:sldIdLst>
            <p14:sldId id="285"/>
          </p14:sldIdLst>
        </p14:section>
        <p14:section name="Cat4-Q100" id="{38234D98-BD72-47E5-8849-36C647D320AF}">
          <p14:sldIdLst>
            <p14:sldId id="270"/>
          </p14:sldIdLst>
        </p14:section>
        <p14:section name="Cat4-Q200" id="{779595BD-E5C1-48B6-8BDA-DB2D2FBA0492}">
          <p14:sldIdLst>
            <p14:sldId id="273"/>
          </p14:sldIdLst>
        </p14:section>
        <p14:section name="Cat4-Q300" id="{4C78CF52-63D5-4AAB-86B3-3C56AF8B9262}">
          <p14:sldIdLst>
            <p14:sldId id="278"/>
          </p14:sldIdLst>
        </p14:section>
        <p14:section name="Cat4-Q400" id="{5F0336A1-F5FC-476D-8B08-EEB75153A128}">
          <p14:sldIdLst>
            <p14:sldId id="282"/>
          </p14:sldIdLst>
        </p14:section>
        <p14:section name="Cat4-Q500" id="{7B2C2266-27BD-4B22-91E9-5AF15F845542}">
          <p14:sldIdLst>
            <p14:sldId id="286"/>
          </p14:sldIdLst>
        </p14:section>
        <p14:section name="Cat5-Q100" id="{644D0140-7677-40EC-93FE-ECB5166A44AF}">
          <p14:sldIdLst>
            <p14:sldId id="271"/>
          </p14:sldIdLst>
        </p14:section>
        <p14:section name="Cat5-Q200" id="{6F321149-1BDA-47B7-9D2D-E6E943E578F1}">
          <p14:sldIdLst>
            <p14:sldId id="275"/>
          </p14:sldIdLst>
        </p14:section>
        <p14:section name="Cat5-Q300" id="{BFCE7470-5CA8-4391-B36C-AE185E78F6E2}">
          <p14:sldIdLst>
            <p14:sldId id="279"/>
          </p14:sldIdLst>
        </p14:section>
        <p14:section name="Cat5-Q400" id="{F38418BC-5FA9-41F0-84A4-16DC810DB530}">
          <p14:sldIdLst>
            <p14:sldId id="283"/>
          </p14:sldIdLst>
        </p14:section>
        <p14:section name="Cat5-Q500" id="{25D674BB-9220-42C7-960E-03AC44C541D2}">
          <p14:sldIdLst>
            <p14:sldId id="287"/>
            <p14:sldId id="289"/>
            <p14:sldId id="294"/>
            <p14:sldId id="295"/>
          </p14:sldIdLst>
        </p14:section>
        <p14:section name="PointTotals" id="{8404BEE0-ABA9-490B-AD85-1A3A26E008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996633"/>
    <a:srgbClr val="CCFF66"/>
    <a:srgbClr val="0070C0"/>
    <a:srgbClr val="FF99CC"/>
    <a:srgbClr val="F3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94689" autoAdjust="0"/>
  </p:normalViewPr>
  <p:slideViewPr>
    <p:cSldViewPr>
      <p:cViewPr varScale="1">
        <p:scale>
          <a:sx n="78" d="100"/>
          <a:sy n="78" d="100"/>
        </p:scale>
        <p:origin x="15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0C8D1-6A20-4282-9128-11C9A664CA07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74E7-F905-4A0C-94B6-365374132D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979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CA9A-8AE8-44E6-8D9E-7FA8169635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3CA9A-8AE8-44E6-8D9E-7FA8169635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60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1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868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01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0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028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767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573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20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646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85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A928-ACE7-4E65-90CE-DAF99E7658E6}" type="datetimeFigureOut">
              <a:rPr lang="en-ZA" smtClean="0"/>
              <a:pPr/>
              <a:t>2016/01/20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DBDBA-CEB5-409D-A710-2420CE9611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07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6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mailto:iteachtinytoes@gmail.co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://www.teacherspayteachers.com/Store/educlips" TargetMode="External"/><Relationship Id="rId26" Type="http://schemas.openxmlformats.org/officeDocument/2006/relationships/hyperlink" Target="http://www.teacherspayteachers.com/Store/Hello-Literacy" TargetMode="Externa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hyperlink" Target="http://www.teacherspayteachers.com/Store/Lindy-Du-Plessis" TargetMode="External"/><Relationship Id="rId42" Type="http://schemas.openxmlformats.org/officeDocument/2006/relationships/hyperlink" Target="http://www.teacherspayteachers.com/Store/Whimsy-Workshop-Teaching" TargetMode="External"/><Relationship Id="rId47" Type="http://schemas.openxmlformats.org/officeDocument/2006/relationships/image" Target="../media/image24.jpeg"/><Relationship Id="rId50" Type="http://schemas.openxmlformats.org/officeDocument/2006/relationships/hyperlink" Target="http://letteringdelights.com/" TargetMode="External"/><Relationship Id="rId55" Type="http://schemas.openxmlformats.org/officeDocument/2006/relationships/hyperlink" Target="http://mycutegraphics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teacherspayteachers.com/Store/Dancing-Crayon-Designs" TargetMode="External"/><Relationship Id="rId20" Type="http://schemas.openxmlformats.org/officeDocument/2006/relationships/hyperlink" Target="http://www.teacherspayteachers.com/Store/The-Enlightened-Elephant" TargetMode="Externa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hyperlink" Target="http://www.teacherspayteachers.com/Store/Rebekah-Brock" TargetMode="External"/><Relationship Id="rId6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cherspayteachers.com/Store/The-3am-Teacher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://www.teacherspayteachers.com/Store/Ink-N-Little-Things" TargetMode="External"/><Relationship Id="rId32" Type="http://schemas.openxmlformats.org/officeDocument/2006/relationships/hyperlink" Target="http://www.teacherspayteachers.com/Store/Krista-Wallden" TargetMode="External"/><Relationship Id="rId37" Type="http://schemas.openxmlformats.org/officeDocument/2006/relationships/image" Target="../media/image19.jpeg"/><Relationship Id="rId40" Type="http://schemas.openxmlformats.org/officeDocument/2006/relationships/hyperlink" Target="http://www.teacherspayteachers.com/Store/Whimsy-Clips" TargetMode="External"/><Relationship Id="rId45" Type="http://schemas.openxmlformats.org/officeDocument/2006/relationships/image" Target="../media/image23.jpeg"/><Relationship Id="rId53" Type="http://schemas.openxmlformats.org/officeDocument/2006/relationships/hyperlink" Target="http://www.teacherspayteachers.com/Store/Melonheadz" TargetMode="External"/><Relationship Id="rId58" Type="http://schemas.openxmlformats.org/officeDocument/2006/relationships/hyperlink" Target="http://www.teacherspayteachers.com/Store/Ginger-Snaps-Clip-Art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2.png"/><Relationship Id="rId28" Type="http://schemas.openxmlformats.org/officeDocument/2006/relationships/hyperlink" Target="http://www.teacherspayteachers.com/Store/Kari-Bolt" TargetMode="External"/><Relationship Id="rId36" Type="http://schemas.openxmlformats.org/officeDocument/2006/relationships/hyperlink" Target="http://www.teacherspayteachers.com/Store/Scrappin-Doodles" TargetMode="External"/><Relationship Id="rId49" Type="http://schemas.openxmlformats.org/officeDocument/2006/relationships/image" Target="../media/image25.png"/><Relationship Id="rId57" Type="http://schemas.openxmlformats.org/officeDocument/2006/relationships/hyperlink" Target="http://www.fontspace.com/teaching-and-tapas" TargetMode="External"/><Relationship Id="rId61" Type="http://schemas.openxmlformats.org/officeDocument/2006/relationships/hyperlink" Target="http://www.teacherspayteachers.com/Store/Aisnes-Creations" TargetMode="External"/><Relationship Id="rId10" Type="http://schemas.openxmlformats.org/officeDocument/2006/relationships/hyperlink" Target="http://www.teacherspayteachers.com/Store/Apples-N-Acorns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hyperlink" Target="http://www.teacherspayteachers.com/Store/Wizard-Of-Boz" TargetMode="External"/><Relationship Id="rId52" Type="http://schemas.openxmlformats.org/officeDocument/2006/relationships/hyperlink" Target="http://www.teacherspayteachers.com/Store/Lovin-Lit" TargetMode="External"/><Relationship Id="rId60" Type="http://schemas.openxmlformats.org/officeDocument/2006/relationships/image" Target="../media/image26.png"/><Relationship Id="rId4" Type="http://schemas.openxmlformats.org/officeDocument/2006/relationships/hyperlink" Target="http://www.teacherspayteachers.com/Store/Kelly-Benefield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teacherspayteachers.com/Store/Clip-Art-By-Carrie-Teaching-First" TargetMode="External"/><Relationship Id="rId22" Type="http://schemas.openxmlformats.org/officeDocument/2006/relationships/hyperlink" Target="http://www.teacherspayteachers.com/Store/Graphics-From-The-Pond" TargetMode="External"/><Relationship Id="rId27" Type="http://schemas.openxmlformats.org/officeDocument/2006/relationships/image" Target="../media/image14.jpeg"/><Relationship Id="rId30" Type="http://schemas.openxmlformats.org/officeDocument/2006/relationships/hyperlink" Target="http://www.teacherspayteachers.com/Store/Kimberly-Geswein-Fonts" TargetMode="Externa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hyperlink" Target="http://www.teacherspayteachers.com/Store/Sonya-Dehart-Design" TargetMode="External"/><Relationship Id="rId56" Type="http://schemas.openxmlformats.org/officeDocument/2006/relationships/hyperlink" Target="http://www.teacherspayteachers.com/Store/Teacher-Laura" TargetMode="External"/><Relationship Id="rId8" Type="http://schemas.openxmlformats.org/officeDocument/2006/relationships/hyperlink" Target="http://www.teacherspayteachers.com/Store/Amy-Alvis" TargetMode="External"/><Relationship Id="rId51" Type="http://schemas.openxmlformats.org/officeDocument/2006/relationships/hyperlink" Target="http://www.teacherspayteachers.com/Store/Lita-Lita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://www.teacherspayteachers.com/Store/The-Candy-Class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33" Type="http://schemas.openxmlformats.org/officeDocument/2006/relationships/image" Target="../media/image17.jpeg"/><Relationship Id="rId38" Type="http://schemas.openxmlformats.org/officeDocument/2006/relationships/hyperlink" Target="https://www.thistlegirldesigns.com/shop/" TargetMode="External"/><Relationship Id="rId46" Type="http://schemas.openxmlformats.org/officeDocument/2006/relationships/hyperlink" Target="http://www.teacherspayteachers.com/Store/Zip-a-dee-doo-dah-Designs" TargetMode="External"/><Relationship Id="rId59" Type="http://schemas.openxmlformats.org/officeDocument/2006/relationships/hyperlink" Target="http://www.teacherspayteachers.com/Store/Julie-Phillipp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TeachingTinyTo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://www.teacherspayteachers.com/Store/Tiny-Toes" TargetMode="External"/><Relationship Id="rId10" Type="http://schemas.openxmlformats.org/officeDocument/2006/relationships/image" Target="../media/image30.png"/><Relationship Id="rId4" Type="http://schemas.openxmlformats.org/officeDocument/2006/relationships/hyperlink" Target="mailto:iteachtinytoes@gmail.com" TargetMode="External"/><Relationship Id="rId9" Type="http://schemas.openxmlformats.org/officeDocument/2006/relationships/hyperlink" Target="http://www.pinterest.com/iTeachTinyTo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7173144" y="304800"/>
            <a:ext cx="16002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Let’s Eat!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96744" y="304800"/>
            <a:ext cx="16002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entury Gothic" pitchFamily="34" charset="0"/>
              </a:rPr>
              <a:t>What to Wear</a:t>
            </a:r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820344" y="304800"/>
            <a:ext cx="1600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Rain, Rain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143944" y="304800"/>
            <a:ext cx="16002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Animals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67544" y="304800"/>
            <a:ext cx="16002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entury Gothic" pitchFamily="34" charset="0"/>
              </a:rPr>
              <a:t>Getting Out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85" name="Rounded Rectangle 84">
            <a:hlinkClick r:id="rId2" action="ppaction://hlinksldjump"/>
          </p:cNvPr>
          <p:cNvSpPr/>
          <p:nvPr/>
        </p:nvSpPr>
        <p:spPr>
          <a:xfrm>
            <a:off x="467544" y="48768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$500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86" name="Rounded Rectangle 85">
            <a:hlinkClick r:id="rId3" action="ppaction://hlinksldjump"/>
          </p:cNvPr>
          <p:cNvSpPr/>
          <p:nvPr/>
        </p:nvSpPr>
        <p:spPr>
          <a:xfrm>
            <a:off x="467544" y="38862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$400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87" name="Rounded Rectangle 86">
            <a:hlinkClick r:id="rId4" action="ppaction://hlinksldjump"/>
          </p:cNvPr>
          <p:cNvSpPr/>
          <p:nvPr/>
        </p:nvSpPr>
        <p:spPr>
          <a:xfrm>
            <a:off x="467544" y="28956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$300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88" name="Rounded Rectangle 87">
            <a:hlinkClick r:id="rId5" action="ppaction://hlinksldjump"/>
          </p:cNvPr>
          <p:cNvSpPr/>
          <p:nvPr/>
        </p:nvSpPr>
        <p:spPr>
          <a:xfrm>
            <a:off x="467544" y="19050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$200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89" name="Rounded Rectangle 88">
            <a:hlinkClick r:id="rId6" action="ppaction://hlinksldjump"/>
          </p:cNvPr>
          <p:cNvSpPr/>
          <p:nvPr/>
        </p:nvSpPr>
        <p:spPr>
          <a:xfrm>
            <a:off x="467544" y="9144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$100</a:t>
            </a:r>
            <a:endParaRPr lang="en-US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rot="5400000">
            <a:off x="4076700" y="1790699"/>
            <a:ext cx="990601" cy="914400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hlinkClick r:id="rId7" action="ppaction://hlinksldjump"/>
          </p:cNvPr>
          <p:cNvSpPr/>
          <p:nvPr/>
        </p:nvSpPr>
        <p:spPr>
          <a:xfrm>
            <a:off x="2143944" y="9144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$100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4" name="Rounded Rectangle 43">
            <a:hlinkClick r:id="rId8" action="ppaction://hlinksldjump"/>
          </p:cNvPr>
          <p:cNvSpPr/>
          <p:nvPr/>
        </p:nvSpPr>
        <p:spPr>
          <a:xfrm>
            <a:off x="2143944" y="19050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$200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5" name="Rounded Rectangle 44">
            <a:hlinkClick r:id="rId9" action="ppaction://hlinksldjump"/>
          </p:cNvPr>
          <p:cNvSpPr/>
          <p:nvPr/>
        </p:nvSpPr>
        <p:spPr>
          <a:xfrm>
            <a:off x="2143944" y="28956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$300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6" name="Rounded Rectangle 45">
            <a:hlinkClick r:id="rId10" action="ppaction://hlinksldjump"/>
          </p:cNvPr>
          <p:cNvSpPr/>
          <p:nvPr/>
        </p:nvSpPr>
        <p:spPr>
          <a:xfrm>
            <a:off x="2143944" y="38862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$400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7" name="Rounded Rectangle 46">
            <a:hlinkClick r:id="rId11" action="ppaction://hlinksldjump"/>
          </p:cNvPr>
          <p:cNvSpPr/>
          <p:nvPr/>
        </p:nvSpPr>
        <p:spPr>
          <a:xfrm>
            <a:off x="2143944" y="48768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$500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8" name="Rounded Rectangle 47">
            <a:hlinkClick r:id="rId12" action="ppaction://hlinksldjump"/>
          </p:cNvPr>
          <p:cNvSpPr/>
          <p:nvPr/>
        </p:nvSpPr>
        <p:spPr>
          <a:xfrm>
            <a:off x="3820344" y="9144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$100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9" name="Rounded Rectangle 48">
            <a:hlinkClick r:id="rId13" action="ppaction://hlinksldjump"/>
          </p:cNvPr>
          <p:cNvSpPr/>
          <p:nvPr/>
        </p:nvSpPr>
        <p:spPr>
          <a:xfrm>
            <a:off x="3820344" y="19050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$200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0" name="Rounded Rectangle 49">
            <a:hlinkClick r:id="rId14" action="ppaction://hlinksldjump"/>
          </p:cNvPr>
          <p:cNvSpPr/>
          <p:nvPr/>
        </p:nvSpPr>
        <p:spPr>
          <a:xfrm>
            <a:off x="3820344" y="28956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$300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1" name="Rounded Rectangle 50">
            <a:hlinkClick r:id="rId15" action="ppaction://hlinksldjump"/>
          </p:cNvPr>
          <p:cNvSpPr/>
          <p:nvPr/>
        </p:nvSpPr>
        <p:spPr>
          <a:xfrm>
            <a:off x="3820344" y="38862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$400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2" name="Rounded Rectangle 51">
            <a:hlinkClick r:id="rId16" action="ppaction://hlinksldjump"/>
          </p:cNvPr>
          <p:cNvSpPr/>
          <p:nvPr/>
        </p:nvSpPr>
        <p:spPr>
          <a:xfrm>
            <a:off x="3820344" y="48768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$500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3" name="Rounded Rectangle 52">
            <a:hlinkClick r:id="rId17" action="ppaction://hlinksldjump"/>
          </p:cNvPr>
          <p:cNvSpPr/>
          <p:nvPr/>
        </p:nvSpPr>
        <p:spPr>
          <a:xfrm>
            <a:off x="5496744" y="9144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$100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4" name="Rounded Rectangle 53">
            <a:hlinkClick r:id="rId18" action="ppaction://hlinksldjump"/>
          </p:cNvPr>
          <p:cNvSpPr/>
          <p:nvPr/>
        </p:nvSpPr>
        <p:spPr>
          <a:xfrm>
            <a:off x="5496744" y="19050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$200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67" name="Rounded Rectangle 66">
            <a:hlinkClick r:id="rId19" action="ppaction://hlinksldjump"/>
          </p:cNvPr>
          <p:cNvSpPr/>
          <p:nvPr/>
        </p:nvSpPr>
        <p:spPr>
          <a:xfrm>
            <a:off x="5496744" y="28956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$300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68" name="Rounded Rectangle 67">
            <a:hlinkClick r:id="rId20" action="ppaction://hlinksldjump"/>
          </p:cNvPr>
          <p:cNvSpPr/>
          <p:nvPr/>
        </p:nvSpPr>
        <p:spPr>
          <a:xfrm>
            <a:off x="5496744" y="38862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$400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69" name="Rounded Rectangle 68">
            <a:hlinkClick r:id="rId21" action="ppaction://hlinksldjump"/>
          </p:cNvPr>
          <p:cNvSpPr/>
          <p:nvPr/>
        </p:nvSpPr>
        <p:spPr>
          <a:xfrm>
            <a:off x="5496744" y="48768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$500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0" name="Rounded Rectangle 69">
            <a:hlinkClick r:id="rId22" action="ppaction://hlinksldjump"/>
          </p:cNvPr>
          <p:cNvSpPr/>
          <p:nvPr/>
        </p:nvSpPr>
        <p:spPr>
          <a:xfrm>
            <a:off x="7173144" y="9144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$100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1" name="Rounded Rectangle 70">
            <a:hlinkClick r:id="rId23" action="ppaction://hlinksldjump"/>
          </p:cNvPr>
          <p:cNvSpPr/>
          <p:nvPr/>
        </p:nvSpPr>
        <p:spPr>
          <a:xfrm>
            <a:off x="7173144" y="19050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$200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2" name="Rounded Rectangle 71">
            <a:hlinkClick r:id="rId24" action="ppaction://hlinksldjump"/>
          </p:cNvPr>
          <p:cNvSpPr/>
          <p:nvPr/>
        </p:nvSpPr>
        <p:spPr>
          <a:xfrm>
            <a:off x="7173144" y="28956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$300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3" name="Rounded Rectangle 72">
            <a:hlinkClick r:id="rId25" action="ppaction://hlinksldjump"/>
          </p:cNvPr>
          <p:cNvSpPr/>
          <p:nvPr/>
        </p:nvSpPr>
        <p:spPr>
          <a:xfrm>
            <a:off x="7173144" y="38862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$400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4" name="Rounded Rectangle 73">
            <a:hlinkClick r:id="rId26" action="ppaction://hlinksldjump"/>
          </p:cNvPr>
          <p:cNvSpPr/>
          <p:nvPr/>
        </p:nvSpPr>
        <p:spPr>
          <a:xfrm>
            <a:off x="7173144" y="48768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Century Gothic" pitchFamily="34" charset="0"/>
              </a:rPr>
              <a:t>$500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5715000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oupBold" pitchFamily="2" charset="0"/>
              </a:rPr>
              <a:t>Cause</a:t>
            </a:r>
            <a:endParaRPr lang="en-US" sz="3600" dirty="0">
              <a:ln w="1905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62800" y="6380202"/>
            <a:ext cx="1907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SoupBold" pitchFamily="2" charset="0"/>
              </a:rPr>
              <a:t>SPRINGTIME</a:t>
            </a:r>
            <a:endParaRPr lang="en-US" sz="3000" dirty="0">
              <a:latin typeface="SoupBold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86600" y="6019800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SoupBold" pitchFamily="2" charset="0"/>
              </a:rPr>
              <a:t>&amp;</a:t>
            </a:r>
            <a:r>
              <a:rPr lang="en-US" sz="36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SoupBold" pitchFamily="2" charset="0"/>
              </a:rPr>
              <a:t> Effect</a:t>
            </a:r>
            <a:endParaRPr lang="en-US" sz="3600" dirty="0">
              <a:ln w="19050">
                <a:solidFill>
                  <a:sysClr val="windowText" lastClr="000000"/>
                </a:solidFill>
              </a:ln>
              <a:solidFill>
                <a:schemeClr val="accent6"/>
              </a:solidFill>
              <a:latin typeface="Soup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Animals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$400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grass was finally starting to grow again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Dad pulled out the lawnmower.</a:t>
            </a:r>
          </a:p>
        </p:txBody>
      </p:sp>
    </p:spTree>
    <p:extLst>
      <p:ext uri="{BB962C8B-B14F-4D97-AF65-F5344CB8AC3E}">
        <p14:creationId xmlns:p14="http://schemas.microsoft.com/office/powerpoint/2010/main" val="11412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Animals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$500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Once the butterfly’s wings dried off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it was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able to fly.</a:t>
            </a:r>
          </a:p>
        </p:txBody>
      </p:sp>
    </p:spTree>
    <p:extLst>
      <p:ext uri="{BB962C8B-B14F-4D97-AF65-F5344CB8AC3E}">
        <p14:creationId xmlns:p14="http://schemas.microsoft.com/office/powerpoint/2010/main" val="21966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Rain, Rain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$100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Mom opened the umbrella quickly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because she felt raindrops on her arms.</a:t>
            </a:r>
          </a:p>
        </p:txBody>
      </p:sp>
    </p:spTree>
    <p:extLst>
      <p:ext uri="{BB962C8B-B14F-4D97-AF65-F5344CB8AC3E}">
        <p14:creationId xmlns:p14="http://schemas.microsoft.com/office/powerpoint/2010/main" val="27161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Rain, Rain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$200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sun came out and shone against the rain droplets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a rainbow appeared.</a:t>
            </a:r>
          </a:p>
        </p:txBody>
      </p:sp>
    </p:spTree>
    <p:extLst>
      <p:ext uri="{BB962C8B-B14F-4D97-AF65-F5344CB8AC3E}">
        <p14:creationId xmlns:p14="http://schemas.microsoft.com/office/powerpoint/2010/main" val="18889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Rain, Rain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$300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The rain continued to pour down,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so we weren’t able to get to school on time.  </a:t>
            </a:r>
          </a:p>
        </p:txBody>
      </p:sp>
    </p:spTree>
    <p:extLst>
      <p:ext uri="{BB962C8B-B14F-4D97-AF65-F5344CB8AC3E}">
        <p14:creationId xmlns:p14="http://schemas.microsoft.com/office/powerpoint/2010/main" val="10202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Rain, Rain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$400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The puddle was so inviting that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Bobby </a:t>
            </a:r>
          </a:p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jumped right in!</a:t>
            </a:r>
          </a:p>
        </p:txBody>
      </p:sp>
    </p:spTree>
    <p:extLst>
      <p:ext uri="{BB962C8B-B14F-4D97-AF65-F5344CB8AC3E}">
        <p14:creationId xmlns:p14="http://schemas.microsoft.com/office/powerpoint/2010/main" val="11055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Rain, Rain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$500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7432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Mrs. James saw that the playground was muddy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she told the kids they were having recess indoors.</a:t>
            </a:r>
            <a:endParaRPr lang="en-US" sz="2800" b="1" u="sng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What to Wear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 – $100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8558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children were all dressed up for the </a:t>
            </a:r>
          </a:p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program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Mrs. Smith took a picture.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What to Wear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$200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Since the weather started warming up,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Mom put away our winter clothes.</a:t>
            </a:r>
          </a:p>
        </p:txBody>
      </p:sp>
    </p:spTree>
    <p:extLst>
      <p:ext uri="{BB962C8B-B14F-4D97-AF65-F5344CB8AC3E}">
        <p14:creationId xmlns:p14="http://schemas.microsoft.com/office/powerpoint/2010/main" val="267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What to Wear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 – $300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/>
                </a:solidFill>
                <a:latin typeface="Century Gothic" pitchFamily="34" charset="0"/>
              </a:rPr>
              <a:t>Ranie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wanted to play in the rain,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so she </a:t>
            </a:r>
          </a:p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put on her galoshes.</a:t>
            </a:r>
          </a:p>
        </p:txBody>
      </p:sp>
    </p:spTree>
    <p:extLst>
      <p:ext uri="{BB962C8B-B14F-4D97-AF65-F5344CB8AC3E}">
        <p14:creationId xmlns:p14="http://schemas.microsoft.com/office/powerpoint/2010/main" val="24593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54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Getting Out – $100</a:t>
            </a:r>
            <a:endParaRPr lang="en-US" sz="4000" dirty="0">
              <a:solidFill>
                <a:schemeClr val="bg1"/>
              </a:solidFill>
              <a:latin typeface="KG Lego House" pitchFamily="2" charset="0"/>
              <a:ea typeface="HelloGeorge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Beth and Ann ran to the swings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because they were empty.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7" name="Rounded Rectangle 66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What to Wear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$400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wind began to blow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I put on my jacket.</a:t>
            </a:r>
            <a:endParaRPr lang="en-US" sz="2800" b="1" u="sng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What to Wear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 – $500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Dan was going out to play baseball,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so he put on his cap.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Let’s Eat! – $100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Since the egg was left hidden behind the old </a:t>
            </a:r>
          </a:p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oak tree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it began to smell very bad.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Let’s Eat! – $200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Because Anna got gum in her hair,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it was </a:t>
            </a:r>
          </a:p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a sticky mess!</a:t>
            </a:r>
            <a:endParaRPr lang="en-US" sz="2800" b="1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Let’s Eat! – $300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Derek’s chocolate bar melted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because it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was left out in the sun.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Let’s Eat! – $400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Since </a:t>
            </a:r>
            <a:r>
              <a:rPr lang="en-US" sz="2800" b="1" u="sng" dirty="0" err="1" smtClean="0">
                <a:solidFill>
                  <a:schemeClr val="accent6"/>
                </a:solidFill>
                <a:latin typeface="Century Gothic" pitchFamily="34" charset="0"/>
              </a:rPr>
              <a:t>Alfie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 decided to eat all his candy in one afternoon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he got a stomach ache.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Let’s Eat! – $500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If Brooklyn stays on the phone much longer,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then her breakfast is going to be cold.</a:t>
            </a:r>
            <a:endParaRPr lang="en-US" sz="2800" b="1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971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Created by JoAn Delafosse @ 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iteachtinytoes@gmail.com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543056" y="6096000"/>
            <a:ext cx="1296144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Game Board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I hope you and your students have fun with this educational Game Show.  I have many others in various grade levels and themes in my store.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Make sure to leave feedback to gain credits for future purchases.  If you have ANY problems with this game, please contact me at 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iteachtinytoes@gmail.com</a:t>
            </a: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 so that I can help you out BEFORE leaving feedback.  Feedback is very, very important to me and I want your game to be perfect!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iny Flags white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4410"/>
            <a:ext cx="8993412" cy="6793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1659" y="411540"/>
            <a:ext cx="788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HelloEtchASketch" pitchFamily="2" charset="0"/>
                <a:ea typeface="HelloEtchASketch" pitchFamily="2" charset="0"/>
              </a:rPr>
              <a:t>Credits</a:t>
            </a:r>
          </a:p>
          <a:p>
            <a:r>
              <a:rPr lang="en-US" dirty="0" smtClean="0">
                <a:latin typeface="HelloMissThang" pitchFamily="2" charset="0"/>
                <a:ea typeface="HelloMissThang" pitchFamily="2" charset="0"/>
              </a:rPr>
              <a:t>Graphics &amp; Fonts for this product came from one or more of these fabulous stores.</a:t>
            </a:r>
            <a:endParaRPr lang="en-US" dirty="0">
              <a:latin typeface="HelloMissThang" pitchFamily="2" charset="0"/>
              <a:ea typeface="HelloMissThang" pitchFamily="2" charset="0"/>
            </a:endParaRPr>
          </a:p>
        </p:txBody>
      </p:sp>
      <p:pic>
        <p:nvPicPr>
          <p:cNvPr id="5" name="Picture 4" descr="Kelly B.'s Clipart Button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505200"/>
            <a:ext cx="1048870" cy="727266"/>
          </a:xfrm>
          <a:prstGeom prst="rect">
            <a:avLst/>
          </a:prstGeom>
        </p:spPr>
      </p:pic>
      <p:pic>
        <p:nvPicPr>
          <p:cNvPr id="6" name="Picture 5" descr="3am_TOU_Logo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5791200"/>
            <a:ext cx="609600" cy="675409"/>
          </a:xfrm>
          <a:prstGeom prst="rect">
            <a:avLst/>
          </a:prstGeom>
        </p:spPr>
      </p:pic>
      <p:pic>
        <p:nvPicPr>
          <p:cNvPr id="7" name="Picture 6" descr="Digi by Amy Alvis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4343400"/>
            <a:ext cx="936812" cy="779318"/>
          </a:xfrm>
          <a:prstGeom prst="rect">
            <a:avLst/>
          </a:prstGeom>
        </p:spPr>
      </p:pic>
      <p:pic>
        <p:nvPicPr>
          <p:cNvPr id="8" name="Picture 7" descr="made_by_apples'n'acorns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58355" y="2712028"/>
            <a:ext cx="699246" cy="651633"/>
          </a:xfrm>
          <a:prstGeom prst="rect">
            <a:avLst/>
          </a:prstGeom>
        </p:spPr>
      </p:pic>
      <p:pic>
        <p:nvPicPr>
          <p:cNvPr id="10" name="Picture 9" descr="banner to give credit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7530" y="3818700"/>
            <a:ext cx="2420470" cy="244147"/>
          </a:xfrm>
          <a:prstGeom prst="rect">
            <a:avLst/>
          </a:prstGeom>
        </p:spPr>
      </p:pic>
      <p:pic>
        <p:nvPicPr>
          <p:cNvPr id="11" name="Picture 10" descr="Clip Art by Carrie Logo Teacher Standing.jp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9600" y="5867400"/>
            <a:ext cx="730623" cy="571500"/>
          </a:xfrm>
          <a:prstGeom prst="rect">
            <a:avLst/>
          </a:prstGeom>
        </p:spPr>
      </p:pic>
      <p:pic>
        <p:nvPicPr>
          <p:cNvPr id="13" name="Picture 12" descr="aa_credit_image_square.jpg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30588" y="3543300"/>
            <a:ext cx="708212" cy="561109"/>
          </a:xfrm>
          <a:prstGeom prst="rect">
            <a:avLst/>
          </a:prstGeom>
        </p:spPr>
      </p:pic>
      <p:pic>
        <p:nvPicPr>
          <p:cNvPr id="14" name="Picture 13" descr="EduClips Icon  copy.png">
            <a:hlinkClick r:id="rId18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09883" y="2712027"/>
            <a:ext cx="833718" cy="623455"/>
          </a:xfrm>
          <a:prstGeom prst="rect">
            <a:avLst/>
          </a:prstGeom>
        </p:spPr>
      </p:pic>
      <p:pic>
        <p:nvPicPr>
          <p:cNvPr id="17" name="Picture 16" descr="enlightened elephant logo.png">
            <a:hlinkClick r:id="rId20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34118" y="2763982"/>
            <a:ext cx="766482" cy="570924"/>
          </a:xfrm>
          <a:prstGeom prst="rect">
            <a:avLst/>
          </a:prstGeom>
        </p:spPr>
      </p:pic>
      <p:pic>
        <p:nvPicPr>
          <p:cNvPr id="19" name="Picture 18" descr="A Credit Button.png">
            <a:hlinkClick r:id="rId22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315200" y="2667000"/>
            <a:ext cx="909918" cy="727364"/>
          </a:xfrm>
          <a:prstGeom prst="rect">
            <a:avLst/>
          </a:prstGeom>
        </p:spPr>
      </p:pic>
      <p:pic>
        <p:nvPicPr>
          <p:cNvPr id="20" name="Picture 19" descr="Ink n Little Things Easy Credit Image.jpeg">
            <a:hlinkClick r:id="rId24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27530" y="3387436"/>
            <a:ext cx="2268070" cy="363682"/>
          </a:xfrm>
          <a:prstGeom prst="rect">
            <a:avLst/>
          </a:prstGeom>
        </p:spPr>
      </p:pic>
      <p:pic>
        <p:nvPicPr>
          <p:cNvPr id="22" name="Picture 21" descr="Hello Borders Image Button.JPG">
            <a:hlinkClick r:id="rId26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496237" y="3387436"/>
            <a:ext cx="1151964" cy="714375"/>
          </a:xfrm>
          <a:prstGeom prst="rect">
            <a:avLst/>
          </a:prstGeom>
        </p:spPr>
      </p:pic>
      <p:pic>
        <p:nvPicPr>
          <p:cNvPr id="27" name="Picture 26" descr="karibolt_credit.png">
            <a:hlinkClick r:id="rId28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81600" y="2057400"/>
            <a:ext cx="1358153" cy="571500"/>
          </a:xfrm>
          <a:prstGeom prst="rect">
            <a:avLst/>
          </a:prstGeom>
        </p:spPr>
      </p:pic>
      <p:pic>
        <p:nvPicPr>
          <p:cNvPr id="28" name="Picture 27" descr="minilogo.png">
            <a:hlinkClick r:id="rId30"/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048000" y="1981200"/>
            <a:ext cx="1035423" cy="766330"/>
          </a:xfrm>
          <a:prstGeom prst="rect">
            <a:avLst/>
          </a:prstGeom>
        </p:spPr>
      </p:pic>
      <p:pic>
        <p:nvPicPr>
          <p:cNvPr id="29" name="Picture 28" descr="Creative Clips Logo_Button 2013.jpg">
            <a:hlinkClick r:id="rId32"/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315200" y="5181600"/>
            <a:ext cx="1013012" cy="774989"/>
          </a:xfrm>
          <a:prstGeom prst="rect">
            <a:avLst/>
          </a:prstGeom>
        </p:spPr>
      </p:pic>
      <p:pic>
        <p:nvPicPr>
          <p:cNvPr id="30" name="Picture 29" descr="Lindy.png">
            <a:hlinkClick r:id="rId34"/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629400" y="1828800"/>
            <a:ext cx="838200" cy="779324"/>
          </a:xfrm>
          <a:prstGeom prst="rect">
            <a:avLst/>
          </a:prstGeom>
        </p:spPr>
      </p:pic>
      <p:pic>
        <p:nvPicPr>
          <p:cNvPr id="32" name="Picture 31" descr="98155PP_JoAnDelafosse.jpg">
            <a:hlinkClick r:id="rId36"/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267200" y="1981200"/>
            <a:ext cx="833718" cy="623455"/>
          </a:xfrm>
          <a:prstGeom prst="rect">
            <a:avLst/>
          </a:prstGeom>
        </p:spPr>
      </p:pic>
      <p:pic>
        <p:nvPicPr>
          <p:cNvPr id="33" name="Picture 32" descr="delafosse_resellerimage.png">
            <a:hlinkClick r:id="rId38"/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792941" y="2712027"/>
            <a:ext cx="874059" cy="623455"/>
          </a:xfrm>
          <a:prstGeom prst="rect">
            <a:avLst/>
          </a:prstGeom>
        </p:spPr>
      </p:pic>
      <p:pic>
        <p:nvPicPr>
          <p:cNvPr id="34" name="Picture 33" descr="whimsy-clips-by-laura-strickland-round.png">
            <a:hlinkClick r:id="rId40"/>
          </p:cNvPr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209800" y="1981200"/>
            <a:ext cx="815788" cy="623508"/>
          </a:xfrm>
          <a:prstGeom prst="rect">
            <a:avLst/>
          </a:prstGeom>
        </p:spPr>
      </p:pic>
      <p:pic>
        <p:nvPicPr>
          <p:cNvPr id="35" name="Picture 34" descr="logo whimsy workshop.png">
            <a:hlinkClick r:id="rId42"/>
          </p:cNvPr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627529" y="2712027"/>
            <a:ext cx="820271" cy="623455"/>
          </a:xfrm>
          <a:prstGeom prst="rect">
            <a:avLst/>
          </a:prstGeom>
        </p:spPr>
      </p:pic>
      <p:pic>
        <p:nvPicPr>
          <p:cNvPr id="36" name="Picture 35" descr="SmallPreview.jpg">
            <a:hlinkClick r:id="rId44"/>
          </p:cNvPr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5916705" y="3543300"/>
            <a:ext cx="1093695" cy="571500"/>
          </a:xfrm>
          <a:prstGeom prst="rect">
            <a:avLst/>
          </a:prstGeom>
        </p:spPr>
      </p:pic>
      <p:pic>
        <p:nvPicPr>
          <p:cNvPr id="37" name="Picture 36" descr="Zip-A-Dee-Doo-Dah Designs Base Ten Blocks 2 Listing.jpg">
            <a:hlinkClick r:id="rId46"/>
          </p:cNvPr>
          <p:cNvPicPr>
            <a:picLocks noChangeAspect="1"/>
          </p:cNvPicPr>
          <p:nvPr/>
        </p:nvPicPr>
        <p:blipFill>
          <a:blip r:embed="rId47" cstate="print"/>
          <a:srcRect r="64186" b="73341"/>
          <a:stretch>
            <a:fillRect/>
          </a:stretch>
        </p:blipFill>
        <p:spPr>
          <a:xfrm>
            <a:off x="6275294" y="2712027"/>
            <a:ext cx="963706" cy="580947"/>
          </a:xfrm>
          <a:prstGeom prst="rect">
            <a:avLst/>
          </a:prstGeom>
        </p:spPr>
      </p:pic>
      <p:pic>
        <p:nvPicPr>
          <p:cNvPr id="38" name="Picture 37" descr="Logo.png">
            <a:hlinkClick r:id="rId48"/>
          </p:cNvPr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358588" y="2140528"/>
            <a:ext cx="2079812" cy="51305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72235" y="4081855"/>
            <a:ext cx="6544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0"/>
              </a:rPr>
              <a:t>http://letteringdelights.com/</a:t>
            </a:r>
            <a:endParaRPr lang="en-US" sz="1600" dirty="0" smtClean="0"/>
          </a:p>
          <a:p>
            <a:r>
              <a:rPr lang="en-US" sz="1600" dirty="0" smtClean="0">
                <a:hlinkClick r:id="rId51"/>
              </a:rPr>
              <a:t>http://www.teacherspayteachers.com/Store/Lita-Lita</a:t>
            </a:r>
            <a:endParaRPr lang="en-US" sz="1600" dirty="0" smtClean="0"/>
          </a:p>
          <a:p>
            <a:r>
              <a:rPr lang="en-US" sz="1600" dirty="0" smtClean="0">
                <a:hlinkClick r:id="rId52"/>
              </a:rPr>
              <a:t>http://www.teacherspayteachers.com/Store/Lovin-Lit</a:t>
            </a:r>
            <a:endParaRPr lang="en-US" sz="1600" dirty="0" smtClean="0"/>
          </a:p>
          <a:p>
            <a:r>
              <a:rPr lang="en-US" sz="1600" dirty="0" smtClean="0">
                <a:hlinkClick r:id="rId53"/>
              </a:rPr>
              <a:t>http://www.teacherspayteachers.com/Store/Melonheadz</a:t>
            </a:r>
            <a:endParaRPr lang="en-US" sz="1600" dirty="0" smtClean="0"/>
          </a:p>
          <a:p>
            <a:r>
              <a:rPr lang="en-US" sz="1600" dirty="0" smtClean="0">
                <a:hlinkClick r:id="rId54"/>
              </a:rPr>
              <a:t>http://www.teacherspayteachers.com/Store/Rebekah-Brock</a:t>
            </a:r>
            <a:endParaRPr lang="en-US" sz="1600" dirty="0" smtClean="0"/>
          </a:p>
          <a:p>
            <a:r>
              <a:rPr lang="en-US" sz="1600" dirty="0" smtClean="0">
                <a:hlinkClick r:id="rId55"/>
              </a:rPr>
              <a:t>http://mycutegraphics.com/</a:t>
            </a:r>
            <a:endParaRPr lang="en-US" sz="1600" dirty="0" smtClean="0"/>
          </a:p>
          <a:p>
            <a:r>
              <a:rPr lang="en-US" sz="1600" dirty="0" smtClean="0">
                <a:hlinkClick r:id="rId56"/>
              </a:rPr>
              <a:t>http://www.teacherspayteachers.com/Store/Teacher-Laura</a:t>
            </a:r>
            <a:endParaRPr lang="en-US" sz="1600" dirty="0" smtClean="0"/>
          </a:p>
          <a:p>
            <a:r>
              <a:rPr lang="en-US" sz="1600" dirty="0" smtClean="0">
                <a:hlinkClick r:id="rId57"/>
              </a:rPr>
              <a:t>http://www.fontspace.com/teaching-and-tapas</a:t>
            </a:r>
            <a:endParaRPr lang="en-US" sz="1600" dirty="0" smtClean="0"/>
          </a:p>
          <a:p>
            <a:r>
              <a:rPr lang="en-US" sz="1600" dirty="0" smtClean="0">
                <a:hlinkClick r:id="rId58"/>
              </a:rPr>
              <a:t>http://www.teacherspayteachers.com/Store/Ginger-Snaps-Clip-Art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8" name="Picture 47" descr="NinjaWomanButton.png">
            <a:hlinkClick r:id="rId59"/>
          </p:cNvPr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627529" y="4035136"/>
            <a:ext cx="820271" cy="727364"/>
          </a:xfrm>
          <a:prstGeom prst="rect">
            <a:avLst/>
          </a:prstGeom>
        </p:spPr>
      </p:pic>
      <p:pic>
        <p:nvPicPr>
          <p:cNvPr id="39" name="Picture 38" descr="aisne-logo.jpg">
            <a:hlinkClick r:id="rId61"/>
          </p:cNvPr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571500" y="4876800"/>
            <a:ext cx="8763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ny Flags white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4410"/>
            <a:ext cx="8993412" cy="6793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530" y="519546"/>
            <a:ext cx="78889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G Primary Penmanship" pitchFamily="2" charset="0"/>
              </a:rPr>
              <a:t>By downloading this item, you are agreeing that the product is the property of </a:t>
            </a:r>
            <a:r>
              <a:rPr lang="en-US" dirty="0" err="1" smtClean="0">
                <a:latin typeface="KG Primary Penmanship" pitchFamily="2" charset="0"/>
              </a:rPr>
              <a:t>JoAn</a:t>
            </a:r>
            <a:r>
              <a:rPr lang="en-US" dirty="0" smtClean="0">
                <a:latin typeface="KG Primary Penmanship" pitchFamily="2" charset="0"/>
              </a:rPr>
              <a:t> Delafosse aka Tiny Toes and licensed to you to use for personal and classroom use only as a single user.  </a:t>
            </a:r>
            <a:r>
              <a:rPr lang="en-US" dirty="0" err="1" smtClean="0">
                <a:latin typeface="KG Primary Penmanship" pitchFamily="2" charset="0"/>
              </a:rPr>
              <a:t>JoAn</a:t>
            </a:r>
            <a:r>
              <a:rPr lang="en-US" dirty="0" smtClean="0">
                <a:latin typeface="KG Primary Penmanship" pitchFamily="2" charset="0"/>
              </a:rPr>
              <a:t> Delafosse retains the copyright and reserves all rights to this product.</a:t>
            </a: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smtClean="0">
                <a:latin typeface="KG Primary Penmanship" pitchFamily="2" charset="0"/>
              </a:rPr>
              <a:t>Copying any part of this product and placing it on the internet in any form (even a personal/classroom website) is strictly forbidden and is a violation of the Digital Millennium Copyright Act (DMCA). These items will be located by Google and traced back to the publishing site.</a:t>
            </a: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smtClean="0">
                <a:latin typeface="KG Primary Penmanship" pitchFamily="2" charset="0"/>
              </a:rPr>
              <a:t>Duplication for an entire school, an entire school system or commercial purposes is strictly forbidden without written permission from me, the author.</a:t>
            </a: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smtClean="0">
                <a:latin typeface="KG Primary Penmanship" pitchFamily="2" charset="0"/>
              </a:rPr>
              <a:t>If you have any questions or suggestions regarding this product please contact me at </a:t>
            </a:r>
            <a:r>
              <a:rPr lang="en-US" dirty="0" smtClean="0">
                <a:latin typeface="KG Primary Penmanship" pitchFamily="2" charset="0"/>
                <a:hlinkClick r:id="rId4"/>
              </a:rPr>
              <a:t>iteachtinytoes@gmail.com</a:t>
            </a:r>
            <a:endParaRPr lang="en-US" dirty="0" smtClean="0">
              <a:latin typeface="KG Primary Penmanship" pitchFamily="2" charset="0"/>
            </a:endParaRP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smtClean="0">
                <a:latin typeface="KG Primary Penmanship" pitchFamily="2" charset="0"/>
              </a:rPr>
              <a:t>Please feel free to follow my store, FB page or </a:t>
            </a:r>
            <a:r>
              <a:rPr lang="en-US" dirty="0" err="1" smtClean="0">
                <a:latin typeface="KG Primary Penmanship" pitchFamily="2" charset="0"/>
              </a:rPr>
              <a:t>Pinterest</a:t>
            </a:r>
            <a:r>
              <a:rPr lang="en-US" dirty="0" smtClean="0">
                <a:latin typeface="KG Primary Penmanship" pitchFamily="2" charset="0"/>
              </a:rPr>
              <a:t> boards for updates. </a:t>
            </a: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smtClean="0">
                <a:latin typeface="KG Primary Penmanship" pitchFamily="2" charset="0"/>
              </a:rPr>
              <a:t>Check back soon for more exciting products!</a:t>
            </a:r>
          </a:p>
          <a:p>
            <a:endParaRPr lang="en-US" dirty="0" smtClean="0">
              <a:latin typeface="KG Primary Penmanship" pitchFamily="2" charset="0"/>
            </a:endParaRPr>
          </a:p>
          <a:p>
            <a:r>
              <a:rPr lang="en-US" dirty="0" err="1" smtClean="0">
                <a:latin typeface="KG Primary Penmanship" pitchFamily="2" charset="0"/>
              </a:rPr>
              <a:t>JoAn</a:t>
            </a:r>
            <a:r>
              <a:rPr lang="en-US" dirty="0" smtClean="0">
                <a:latin typeface="KG Primary Penmanship" pitchFamily="2" charset="0"/>
              </a:rPr>
              <a:t>/ Tiny Toes</a:t>
            </a:r>
            <a:endParaRPr lang="en-US" dirty="0">
              <a:latin typeface="KG Primary Penmanship" pitchFamily="2" charset="0"/>
            </a:endParaRPr>
          </a:p>
        </p:txBody>
      </p:sp>
      <p:pic>
        <p:nvPicPr>
          <p:cNvPr id="11" name="Picture 10" descr="tiny toes logo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8718" y="4953000"/>
            <a:ext cx="1757082" cy="1519883"/>
          </a:xfrm>
          <a:prstGeom prst="rect">
            <a:avLst/>
          </a:prstGeom>
        </p:spPr>
      </p:pic>
      <p:pic>
        <p:nvPicPr>
          <p:cNvPr id="12" name="Picture 11" descr="facebook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9482" y="5791200"/>
            <a:ext cx="681318" cy="638299"/>
          </a:xfrm>
          <a:prstGeom prst="rect">
            <a:avLst/>
          </a:prstGeom>
        </p:spPr>
      </p:pic>
      <p:pic>
        <p:nvPicPr>
          <p:cNvPr id="13" name="Picture 12" descr="pinterest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20788" y="5820732"/>
            <a:ext cx="708212" cy="65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54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Getting Out – $200</a:t>
            </a:r>
            <a:endParaRPr lang="en-US" sz="4000" dirty="0">
              <a:solidFill>
                <a:schemeClr val="bg1"/>
              </a:solidFill>
              <a:latin typeface="KG Lego House" pitchFamily="2" charset="0"/>
              <a:ea typeface="HelloGeorgeI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9" name="Rounded Rectangle 5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paper flew from Tammy’s hand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as the wind began to blow.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Getting Out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$300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9" name="Rounded Rectangle 5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743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sun shone so brightly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that I could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see my shadow.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Getting Out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$400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0" name="Rounded Rectangle 69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The grass was finally starting to grow again, so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Dad pulled out the lawnmower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Getting Out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$500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restaurant was very crowded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, so we decided to have a picnic instead.</a:t>
            </a:r>
          </a:p>
        </p:txBody>
      </p:sp>
    </p:spTree>
    <p:extLst>
      <p:ext uri="{BB962C8B-B14F-4D97-AF65-F5344CB8AC3E}">
        <p14:creationId xmlns:p14="http://schemas.microsoft.com/office/powerpoint/2010/main" val="28095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Animals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$100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cause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The puppy began to sneeze as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pollen fell from the trees.</a:t>
            </a:r>
          </a:p>
        </p:txBody>
      </p:sp>
    </p:spTree>
    <p:extLst>
      <p:ext uri="{BB962C8B-B14F-4D97-AF65-F5344CB8AC3E}">
        <p14:creationId xmlns:p14="http://schemas.microsoft.com/office/powerpoint/2010/main" val="12720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Animals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$200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The bird flew to the branch of the tree with a tiny twig</a:t>
            </a:r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 because it was building a nest.</a:t>
            </a:r>
          </a:p>
        </p:txBody>
      </p:sp>
    </p:spTree>
    <p:extLst>
      <p:ext uri="{BB962C8B-B14F-4D97-AF65-F5344CB8AC3E}">
        <p14:creationId xmlns:p14="http://schemas.microsoft.com/office/powerpoint/2010/main" val="3801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  <a:ea typeface="HelloGeorgeI" pitchFamily="2" charset="0"/>
              </a:rPr>
              <a:t>Animals </a:t>
            </a:r>
            <a:r>
              <a:rPr lang="en-US" sz="4000" dirty="0" smtClean="0">
                <a:solidFill>
                  <a:schemeClr val="bg1"/>
                </a:solidFill>
                <a:latin typeface="KG Lego House" pitchFamily="2" charset="0"/>
              </a:rPr>
              <a:t>– $300</a:t>
            </a:r>
            <a:endParaRPr lang="en-US" sz="4000" dirty="0">
              <a:solidFill>
                <a:schemeClr val="bg1"/>
              </a:solidFill>
              <a:latin typeface="KG Lego House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3800" y="59436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Check Answer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622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148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867400" y="6019800"/>
            <a:ext cx="1143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96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22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67400" y="6248400"/>
            <a:ext cx="1143000" cy="4571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hlinkClick r:id="rId2" action="ppaction://hlinksldjump"/>
          </p:cNvPr>
          <p:cNvSpPr/>
          <p:nvPr/>
        </p:nvSpPr>
        <p:spPr>
          <a:xfrm>
            <a:off x="7543800" y="6400800"/>
            <a:ext cx="13716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Game Board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594290" y="49376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SoupBold" pitchFamily="2" charset="0"/>
              </a:rPr>
              <a:t>©2015 Tiny Toes</a:t>
            </a:r>
            <a:endParaRPr lang="en-US" sz="1200" dirty="0">
              <a:solidFill>
                <a:srgbClr val="00B050"/>
              </a:solidFill>
              <a:latin typeface="SoupBol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Are the underlined words the cause or the effect?</a:t>
            </a:r>
            <a:endParaRPr lang="en-US" sz="28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2672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effect</a:t>
            </a:r>
            <a:endParaRPr lang="en-US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96733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entury Gothic" pitchFamily="34" charset="0"/>
              </a:rPr>
              <a:t>If the bunny hides the eggs early, </a:t>
            </a:r>
            <a:r>
              <a:rPr lang="en-US" sz="2800" b="1" u="sng" dirty="0" smtClean="0">
                <a:solidFill>
                  <a:schemeClr val="accent6"/>
                </a:solidFill>
                <a:latin typeface="Century Gothic" pitchFamily="34" charset="0"/>
              </a:rPr>
              <a:t>we will hunt for them after breakfast.</a:t>
            </a:r>
          </a:p>
        </p:txBody>
      </p:sp>
    </p:spTree>
    <p:extLst>
      <p:ext uri="{BB962C8B-B14F-4D97-AF65-F5344CB8AC3E}">
        <p14:creationId xmlns:p14="http://schemas.microsoft.com/office/powerpoint/2010/main" val="17077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aking Inferences lower gra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1573</Words>
  <Application>Microsoft Office PowerPoint</Application>
  <PresentationFormat>On-screen Show (4:3)</PresentationFormat>
  <Paragraphs>352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Century Gothic</vt:lpstr>
      <vt:lpstr>KG Lego House</vt:lpstr>
      <vt:lpstr>HelloGeorgeI</vt:lpstr>
      <vt:lpstr>Arial</vt:lpstr>
      <vt:lpstr>Calibri</vt:lpstr>
      <vt:lpstr>SoupBold</vt:lpstr>
      <vt:lpstr>HelloEtchASketch</vt:lpstr>
      <vt:lpstr>KG Primary Penmanship</vt:lpstr>
      <vt:lpstr>HelloMissThang</vt:lpstr>
      <vt:lpstr>Making Inferences lower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2015-03-14T18:17:40Z</dcterms:created>
  <dcterms:modified xsi:type="dcterms:W3CDTF">2016-01-20T20:24:19Z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